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0" autoAdjust="0"/>
    <p:restoredTop sz="59728" autoAdjust="0"/>
  </p:normalViewPr>
  <p:slideViewPr>
    <p:cSldViewPr snapToGrid="0">
      <p:cViewPr varScale="1">
        <p:scale>
          <a:sx n="39" d="100"/>
          <a:sy n="39"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418CE3-CB2A-4DD5-A4F6-174BCA264DAE}" type="datetimeFigureOut">
              <a:rPr lang="ru-RU" smtClean="0"/>
              <a:t>18.09.2014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B3A1F-35F3-4113-A5DF-F0C384796A71}" type="slidenum">
              <a:rPr lang="ru-RU" smtClean="0"/>
              <a:t>‹#›</a:t>
            </a:fld>
            <a:endParaRPr lang="ru-RU"/>
          </a:p>
        </p:txBody>
      </p:sp>
    </p:spTree>
    <p:extLst>
      <p:ext uri="{BB962C8B-B14F-4D97-AF65-F5344CB8AC3E}">
        <p14:creationId xmlns:p14="http://schemas.microsoft.com/office/powerpoint/2010/main" val="142025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msfo-practice.ru/npd-doc.aspx?npmid=99&amp;npid=902317688"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msfo-practice.ru/npd-doc.aspx?npmid=99&amp;npid=902362905"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msfo-practice.ru/npd-doc.aspx?npmid=99&amp;npid=902317742"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msfo-practice.ru/npd-doc.aspx?npmid=99&amp;npid=902317682"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msfo-practice.ru/npd-doc.aspx?npmid=99&amp;npid=902317686"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consultantplus://offline/ref=9AED5E33EB92C2C60916141F058700A32A003EAC4A0145A64363B5B5D8XFs8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msfo-practice.ru/npd-doc.aspx?npmid=99&amp;npid=49903473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msfo-practice.ru/npd-doc.aspx?npmid=99&amp;npid=902362910"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msfo-practice.ru/npd-doc.aspx?npmid=99&amp;npid=902317688" TargetMode="External"/><Relationship Id="rId4" Type="http://schemas.openxmlformats.org/officeDocument/2006/relationships/hyperlink" Target="http://msfo-practice.ru/npd-doc.aspx?npmid=99&amp;npid=49903473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 соответствии с </a:t>
            </a:r>
            <a:r>
              <a:rPr lang="ru-RU" sz="1200" kern="1200" dirty="0" smtClean="0">
                <a:solidFill>
                  <a:schemeClr val="tx1"/>
                </a:solidFill>
                <a:effectLst/>
                <a:latin typeface="+mn-lt"/>
                <a:ea typeface="+mn-ea"/>
                <a:cs typeface="+mn-cs"/>
                <a:hlinkClick r:id="rId3"/>
              </a:rPr>
              <a:t>МСФО (IAS) 39</a:t>
            </a:r>
            <a:endParaRPr lang="ru-RU" dirty="0" smtClean="0"/>
          </a:p>
          <a:p>
            <a:pPr fontAlgn="base"/>
            <a:r>
              <a:rPr lang="ru-RU" sz="1200" kern="1200" cap="all" dirty="0" smtClean="0">
                <a:solidFill>
                  <a:schemeClr val="tx1"/>
                </a:solidFill>
                <a:effectLst/>
                <a:latin typeface="+mn-lt"/>
                <a:ea typeface="+mn-ea"/>
                <a:cs typeface="+mn-cs"/>
              </a:rPr>
              <a:t>НОВАЦИЯ ПРОИЗВОДНЫХ ФИНАНСОВЫХ ИНСТРУМЕНТОВ</a:t>
            </a:r>
            <a:endParaRPr lang="ru-RU" sz="1200" kern="1200" dirty="0" smtClean="0">
              <a:solidFill>
                <a:schemeClr val="tx1"/>
              </a:solidFill>
              <a:effectLst/>
              <a:latin typeface="+mn-lt"/>
              <a:ea typeface="+mn-ea"/>
              <a:cs typeface="+mn-cs"/>
            </a:endParaRPr>
          </a:p>
          <a:p>
            <a:pPr fontAlgn="base"/>
            <a:r>
              <a:rPr lang="ru-RU" sz="1200" kern="1200" dirty="0" smtClean="0">
                <a:solidFill>
                  <a:schemeClr val="tx1"/>
                </a:solidFill>
                <a:effectLst/>
                <a:latin typeface="+mn-lt"/>
                <a:ea typeface="+mn-ea"/>
                <a:cs typeface="+mn-cs"/>
              </a:rPr>
              <a:t>Внесенные изменения уточняют учет хеджирования производных финансовых инструментов, если данные инструменты переводятся на центрального контрагента в результате новации и данная новация является следствием изменения в законодательстве.</a:t>
            </a:r>
          </a:p>
          <a:p>
            <a:pPr fontAlgn="base"/>
            <a:endParaRPr lang="ru-RU" sz="1200" kern="1200" dirty="0" smtClean="0">
              <a:solidFill>
                <a:schemeClr val="tx1"/>
              </a:solidFill>
              <a:effectLst/>
              <a:latin typeface="+mn-lt"/>
              <a:ea typeface="+mn-ea"/>
              <a:cs typeface="+mn-cs"/>
            </a:endParaRPr>
          </a:p>
          <a:p>
            <a:pPr fontAlgn="base"/>
            <a:r>
              <a:rPr lang="ru-RU" sz="1200" kern="1200" cap="all" dirty="0" smtClean="0">
                <a:solidFill>
                  <a:schemeClr val="tx1"/>
                </a:solidFill>
                <a:effectLst/>
                <a:latin typeface="+mn-lt"/>
                <a:ea typeface="+mn-ea"/>
                <a:cs typeface="+mn-cs"/>
              </a:rPr>
              <a:t>ПЕНСИОННЫЕ ПЛАНЫ С УСТАНОВЛЕННЫМИ ВЫПЛАТАМИ</a:t>
            </a:r>
            <a:endParaRPr lang="ru-RU" sz="1200" kern="1200" dirty="0" smtClean="0">
              <a:solidFill>
                <a:schemeClr val="tx1"/>
              </a:solidFill>
              <a:effectLst/>
              <a:latin typeface="+mn-lt"/>
              <a:ea typeface="+mn-ea"/>
              <a:cs typeface="+mn-cs"/>
            </a:endParaRPr>
          </a:p>
          <a:p>
            <a:pPr fontAlgn="base"/>
            <a:r>
              <a:rPr lang="ru-RU" sz="1200" kern="1200" dirty="0" smtClean="0">
                <a:solidFill>
                  <a:schemeClr val="tx1"/>
                </a:solidFill>
                <a:effectLst/>
                <a:latin typeface="+mn-lt"/>
                <a:ea typeface="+mn-ea"/>
                <a:cs typeface="+mn-cs"/>
              </a:rPr>
              <a:t>Цель поправки – облегчить и разъяснить учет взносов, которые не зависят от возраста или продолжительности службы работника (например, если взносы рассчитываются как фиксированный процент от заработной платы).</a:t>
            </a:r>
          </a:p>
          <a:p>
            <a:pPr fontAlgn="base"/>
            <a:r>
              <a:rPr lang="ru-RU" sz="1200" kern="1200" dirty="0" smtClean="0">
                <a:solidFill>
                  <a:schemeClr val="tx1"/>
                </a:solidFill>
                <a:effectLst/>
                <a:latin typeface="+mn-lt"/>
                <a:ea typeface="+mn-ea"/>
                <a:cs typeface="+mn-cs"/>
              </a:rPr>
              <a:t>Обычная практика в соответствии с предыдущей версией </a:t>
            </a:r>
            <a:r>
              <a:rPr lang="ru-RU" sz="1200" kern="1200" dirty="0" smtClean="0">
                <a:solidFill>
                  <a:schemeClr val="tx1"/>
                </a:solidFill>
                <a:effectLst/>
                <a:latin typeface="+mn-lt"/>
                <a:ea typeface="+mn-ea"/>
                <a:cs typeface="+mn-cs"/>
                <a:hlinkClick r:id="rId4"/>
              </a:rPr>
              <a:t>МСФО (IAS) 19</a:t>
            </a:r>
            <a:r>
              <a:rPr lang="ru-RU" sz="1200" kern="1200" dirty="0" smtClean="0">
                <a:solidFill>
                  <a:schemeClr val="tx1"/>
                </a:solidFill>
                <a:effectLst/>
                <a:latin typeface="+mn-lt"/>
                <a:ea typeface="+mn-ea"/>
                <a:cs typeface="+mn-cs"/>
              </a:rPr>
              <a:t> заключалась в том, что такие взносы вычитались из стоимости вознаграждений, заработанных в том году, в котором эти взносы были уплачены.</a:t>
            </a:r>
          </a:p>
          <a:p>
            <a:pPr fontAlgn="base"/>
            <a:endParaRPr lang="ru-RU" sz="1200"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654B3A1F-35F3-4113-A5DF-F0C384796A71}" type="slidenum">
              <a:rPr lang="ru-RU" smtClean="0"/>
              <a:t>2</a:t>
            </a:fld>
            <a:endParaRPr lang="ru-RU"/>
          </a:p>
        </p:txBody>
      </p:sp>
    </p:spTree>
    <p:extLst>
      <p:ext uri="{BB962C8B-B14F-4D97-AF65-F5344CB8AC3E}">
        <p14:creationId xmlns:p14="http://schemas.microsoft.com/office/powerpoint/2010/main" val="3552197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r>
              <a:rPr lang="ru-RU" sz="1200" kern="1200" dirty="0" smtClean="0">
                <a:solidFill>
                  <a:schemeClr val="tx1"/>
                </a:solidFill>
                <a:effectLst/>
                <a:latin typeface="+mn-lt"/>
                <a:ea typeface="+mn-ea"/>
                <a:cs typeface="+mn-cs"/>
              </a:rPr>
              <a:t>Поправки также уточняют, что генеральные соглашения о взаимозачете, когда право взаимозачета подлежит исполнению только при возникновении какого-либо события в будущем, например невыполнения обязательств контрагентом, по-прежнему не удовлетворяют требованиям зачета.</a:t>
            </a:r>
          </a:p>
          <a:p>
            <a:pPr fontAlgn="base"/>
            <a:r>
              <a:rPr lang="ru-RU" sz="1200" kern="1200" dirty="0" smtClean="0">
                <a:solidFill>
                  <a:schemeClr val="tx1"/>
                </a:solidFill>
                <a:effectLst/>
                <a:latin typeface="+mn-lt"/>
                <a:ea typeface="+mn-ea"/>
                <a:cs typeface="+mn-cs"/>
              </a:rPr>
              <a:t>Поправки к </a:t>
            </a:r>
            <a:r>
              <a:rPr lang="ru-RU" sz="1200" kern="1200" dirty="0" smtClean="0">
                <a:solidFill>
                  <a:schemeClr val="tx1"/>
                </a:solidFill>
                <a:effectLst/>
                <a:latin typeface="+mn-lt"/>
                <a:ea typeface="+mn-ea"/>
                <a:cs typeface="+mn-cs"/>
                <a:hlinkClick r:id="rId3"/>
              </a:rPr>
              <a:t>МСФО (IFRS) 7</a:t>
            </a:r>
            <a:r>
              <a:rPr lang="ru-RU" sz="1200" kern="1200" dirty="0" smtClean="0">
                <a:solidFill>
                  <a:schemeClr val="tx1"/>
                </a:solidFill>
                <a:effectLst/>
                <a:latin typeface="+mn-lt"/>
                <a:ea typeface="+mn-ea"/>
                <a:cs typeface="+mn-cs"/>
              </a:rPr>
              <a:t> требуют раскрытия большего объема информации по сравнению с текущими требованиями МСФО и US GAAP. Основной акцент делается на раскрытие количественной информации о признанных финансовых инструментах, по которым проведен взаимозачет в отчете о финансовом положении, а также о тех признанных финансовых инструментах, на которые распространяются условия генерального соглашения о взаимозачете или аналогичного договора независимо от того, был ли осуществлен взаимозачет. Данные изменения были сделаны в рамках сближения МСФО и US GAAP. Поправка к руководству по применению </a:t>
            </a:r>
            <a:r>
              <a:rPr lang="ru-RU" sz="1200" kern="1200" dirty="0" smtClean="0">
                <a:solidFill>
                  <a:schemeClr val="tx1"/>
                </a:solidFill>
                <a:effectLst/>
                <a:latin typeface="+mn-lt"/>
                <a:ea typeface="+mn-ea"/>
                <a:cs typeface="+mn-cs"/>
                <a:hlinkClick r:id="rId4"/>
              </a:rPr>
              <a:t>МСФО (IAS) 32</a:t>
            </a:r>
            <a:r>
              <a:rPr lang="ru-RU" sz="1200" kern="1200" dirty="0" smtClean="0">
                <a:solidFill>
                  <a:schemeClr val="tx1"/>
                </a:solidFill>
                <a:effectLst/>
                <a:latin typeface="+mn-lt"/>
                <a:ea typeface="+mn-ea"/>
                <a:cs typeface="+mn-cs"/>
              </a:rPr>
              <a:t> существенно не изменила, а лишь пояснила текущие требования к проведению зачета сумм, отражаемых в отчете о финансовом положении. Поправка к </a:t>
            </a:r>
            <a:r>
              <a:rPr lang="ru-RU" sz="1200" kern="1200" dirty="0" smtClean="0">
                <a:solidFill>
                  <a:schemeClr val="tx1"/>
                </a:solidFill>
                <a:effectLst/>
                <a:latin typeface="+mn-lt"/>
                <a:ea typeface="+mn-ea"/>
                <a:cs typeface="+mn-cs"/>
                <a:hlinkClick r:id="rId3"/>
              </a:rPr>
              <a:t>МСФО (IFRS) 7</a:t>
            </a:r>
            <a:r>
              <a:rPr lang="ru-RU" sz="1200" kern="1200" dirty="0" smtClean="0">
                <a:solidFill>
                  <a:schemeClr val="tx1"/>
                </a:solidFill>
                <a:effectLst/>
                <a:latin typeface="+mn-lt"/>
                <a:ea typeface="+mn-ea"/>
                <a:cs typeface="+mn-cs"/>
              </a:rPr>
              <a:t> направлена на улучшение и сближение требований по раскрытию информации МСФО и US GAAP.</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11</a:t>
            </a:fld>
            <a:endParaRPr lang="ru-RU"/>
          </a:p>
        </p:txBody>
      </p:sp>
    </p:spTree>
    <p:extLst>
      <p:ext uri="{BB962C8B-B14F-4D97-AF65-F5344CB8AC3E}">
        <p14:creationId xmlns:p14="http://schemas.microsoft.com/office/powerpoint/2010/main" val="384227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Поправки вступают в силу для годовых периодов, начинающихся 1 января 2014 года или после этой даты, и применяются ретроспективно.</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12</a:t>
            </a:fld>
            <a:endParaRPr lang="ru-RU"/>
          </a:p>
        </p:txBody>
      </p:sp>
    </p:spTree>
    <p:extLst>
      <p:ext uri="{BB962C8B-B14F-4D97-AF65-F5344CB8AC3E}">
        <p14:creationId xmlns:p14="http://schemas.microsoft.com/office/powerpoint/2010/main" val="2227206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 Разъяснении анализируется порядок учета обязательств по оплате сборов, признанных в соответствии с </a:t>
            </a:r>
            <a:r>
              <a:rPr lang="ru-RU" sz="1200" kern="1200" dirty="0" smtClean="0">
                <a:solidFill>
                  <a:schemeClr val="tx1"/>
                </a:solidFill>
                <a:effectLst/>
                <a:latin typeface="+mn-lt"/>
                <a:ea typeface="+mn-ea"/>
                <a:cs typeface="+mn-cs"/>
                <a:hlinkClick r:id="rId3"/>
              </a:rPr>
              <a:t>МСФО (IAS) 37</a:t>
            </a:r>
            <a:r>
              <a:rPr lang="ru-RU" sz="1200" kern="1200" dirty="0" smtClean="0">
                <a:solidFill>
                  <a:schemeClr val="tx1"/>
                </a:solidFill>
                <a:effectLst/>
                <a:latin typeface="+mn-lt"/>
                <a:ea typeface="+mn-ea"/>
                <a:cs typeface="+mn-cs"/>
              </a:rPr>
              <a:t> «Резервы, условные обязательства и условные активы», а также обязательств по уплате сборов, время уплаты и сумма которых известны.</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Разъяснение КРМФО (IFRIC) 21 затрагивает следующие вопросы: как определять обязывающее событие, в результате которого возникает обязательство по уплате сбора, и когда такое обязательство признается.</a:t>
            </a:r>
          </a:p>
          <a:p>
            <a:pPr fontAlgn="base"/>
            <a:r>
              <a:rPr lang="ru-RU" sz="1200" kern="1200" dirty="0" smtClean="0">
                <a:solidFill>
                  <a:schemeClr val="tx1"/>
                </a:solidFill>
                <a:effectLst/>
                <a:latin typeface="+mn-lt"/>
                <a:ea typeface="+mn-ea"/>
                <a:cs typeface="+mn-cs"/>
              </a:rPr>
              <a:t>Для целей промежуточной и годовой финансовой отчетности применяются одни и те же принципы признания. Обязательство не должно отражаться как ожидаемое или отложенное в промежуточной финансовой отчетности, если оно не будет отражаться как ожидаемое или отложенное в годовой финансовой отчетности.</a:t>
            </a:r>
          </a:p>
          <a:p>
            <a:pPr fontAlgn="base"/>
            <a:r>
              <a:rPr lang="ru-RU" sz="1200" kern="1200" dirty="0" smtClean="0">
                <a:solidFill>
                  <a:schemeClr val="tx1"/>
                </a:solidFill>
                <a:effectLst/>
                <a:latin typeface="+mn-lt"/>
                <a:ea typeface="+mn-ea"/>
                <a:cs typeface="+mn-cs"/>
              </a:rPr>
              <a:t>Разъяснение КРМФО (IFRIC) 21 вступает в силу для годовых периодов, начинающихся 1 января 2014 года или после этой даты. Изменения в учетной политике в связи с применением КРМФО (IFRIC) 21 отражаются ретроспективно, по общему правилу.</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13</a:t>
            </a:fld>
            <a:endParaRPr lang="ru-RU"/>
          </a:p>
        </p:txBody>
      </p:sp>
    </p:spTree>
    <p:extLst>
      <p:ext uri="{BB962C8B-B14F-4D97-AF65-F5344CB8AC3E}">
        <p14:creationId xmlns:p14="http://schemas.microsoft.com/office/powerpoint/2010/main" val="3666951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90000"/>
              </a:lnSpc>
            </a:pPr>
            <a:endParaRPr lang="ru-RU" altLang="ru-RU" sz="1200" dirty="0" smtClean="0"/>
          </a:p>
          <a:p>
            <a:r>
              <a:rPr lang="ru-RU" altLang="ru-RU" sz="1200" dirty="0" smtClean="0"/>
              <a:t>Достоверное представление – правдивое отображение последствий совершенных операций, других событий и условий, в соответствии с определениями и критериями признания активов, обязательств, доходов и расходов, изложенными в Концепции. </a:t>
            </a:r>
          </a:p>
          <a:p>
            <a:r>
              <a:rPr lang="ru-RU" altLang="ru-RU" sz="1200" dirty="0" smtClean="0"/>
              <a:t>Непрерывность деятельности. Финансовая отчетность должна составляться на основе допущения о непрерывности деятельности. Если финансовая отчетность составляется не на основе допущения о непрерывности деятельности, то этот факт должен быть раскрыт вместе с указанием причин.</a:t>
            </a:r>
          </a:p>
          <a:p>
            <a:r>
              <a:rPr lang="ru-RU" altLang="ru-RU" sz="1200" dirty="0" smtClean="0"/>
              <a:t>Принцип  начисления. Принцип начисления используется при подготовке всех видов финансовой отчетности, за исключением отчета о движении денежных средств.</a:t>
            </a:r>
          </a:p>
          <a:p>
            <a:r>
              <a:rPr lang="ru-RU" altLang="ru-RU" sz="1200" dirty="0" smtClean="0"/>
              <a:t>Существенность и агрегирование. Предприятие должно представлять каждый существенный класс аналогичных статей в финансовой отчетности отдельно. </a:t>
            </a:r>
          </a:p>
          <a:p>
            <a:r>
              <a:rPr lang="ru-RU" altLang="ru-RU" sz="1200" dirty="0" smtClean="0"/>
              <a:t>Взаимозачет. Активы и обязательства, доходы и расходы могут быть  </a:t>
            </a:r>
            <a:r>
              <a:rPr lang="ru-RU" altLang="ru-RU" sz="1200" dirty="0" err="1" smtClean="0"/>
              <a:t>взаимозачитанны</a:t>
            </a:r>
            <a:r>
              <a:rPr lang="ru-RU" altLang="ru-RU" sz="1200" dirty="0" smtClean="0"/>
              <a:t>,  только в том случае, если это допустимо в конкретным МСФО.  </a:t>
            </a:r>
          </a:p>
          <a:p>
            <a:r>
              <a:rPr lang="ru-RU" altLang="ru-RU" sz="1200" dirty="0" smtClean="0"/>
              <a:t>Сопоставимость информации. Сравнительная информация должна быть раскрыта в отношении предшествующего периода для всей числовой информации, представленной в финансовой отчетности. </a:t>
            </a:r>
          </a:p>
          <a:p>
            <a:r>
              <a:rPr lang="ru-RU" altLang="ru-RU" sz="1200" dirty="0" smtClean="0"/>
              <a:t>Последовательность в представлении. Представление и классификация статей в финансовой отчетности должны оставаться неизменными  от одного отчетного периода к другому. </a:t>
            </a:r>
          </a:p>
          <a:p>
            <a:pPr>
              <a:lnSpc>
                <a:spcPct val="90000"/>
              </a:lnSpc>
            </a:pPr>
            <a:endParaRPr lang="ru-RU" altLang="ru-RU" sz="1200" dirty="0" smtClean="0"/>
          </a:p>
          <a:p>
            <a:pPr>
              <a:lnSpc>
                <a:spcPct val="90000"/>
              </a:lnSpc>
            </a:pPr>
            <a:endParaRPr lang="ru-RU" altLang="ru-RU" sz="1200" dirty="0" smtClean="0"/>
          </a:p>
          <a:p>
            <a:pPr>
              <a:lnSpc>
                <a:spcPct val="90000"/>
              </a:lnSpc>
            </a:pPr>
            <a:r>
              <a:rPr lang="ru-RU" altLang="ru-RU" sz="1200" dirty="0" smtClean="0"/>
              <a:t>Отличия</a:t>
            </a:r>
          </a:p>
          <a:p>
            <a:pPr>
              <a:lnSpc>
                <a:spcPct val="90000"/>
              </a:lnSpc>
            </a:pPr>
            <a:r>
              <a:rPr lang="ru-RU" altLang="ru-RU" sz="1200" dirty="0" smtClean="0"/>
              <a:t> допущение имущественной обособленности, </a:t>
            </a:r>
          </a:p>
          <a:p>
            <a:pPr>
              <a:lnSpc>
                <a:spcPct val="90000"/>
              </a:lnSpc>
            </a:pPr>
            <a:r>
              <a:rPr lang="ru-RU" altLang="ru-RU" sz="1200" dirty="0" smtClean="0"/>
              <a:t>допущение непрерывности деятельности, </a:t>
            </a:r>
          </a:p>
          <a:p>
            <a:pPr>
              <a:lnSpc>
                <a:spcPct val="90000"/>
              </a:lnSpc>
            </a:pPr>
            <a:r>
              <a:rPr lang="ru-RU" altLang="ru-RU" sz="1200" dirty="0" smtClean="0"/>
              <a:t>допущение последовательности применения учетной политики, </a:t>
            </a:r>
          </a:p>
          <a:p>
            <a:pPr>
              <a:lnSpc>
                <a:spcPct val="90000"/>
              </a:lnSpc>
            </a:pPr>
            <a:r>
              <a:rPr lang="ru-RU" altLang="ru-RU" sz="1200" dirty="0" smtClean="0"/>
              <a:t>допущение временной определенности фактов хозяйственной деятельности </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14</a:t>
            </a:fld>
            <a:endParaRPr lang="ru-RU"/>
          </a:p>
        </p:txBody>
      </p:sp>
    </p:spTree>
    <p:extLst>
      <p:ext uri="{BB962C8B-B14F-4D97-AF65-F5344CB8AC3E}">
        <p14:creationId xmlns:p14="http://schemas.microsoft.com/office/powerpoint/2010/main" val="2962522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16</a:t>
            </a:fld>
            <a:endParaRPr lang="ru-RU"/>
          </a:p>
        </p:txBody>
      </p:sp>
    </p:spTree>
    <p:extLst>
      <p:ext uri="{BB962C8B-B14F-4D97-AF65-F5344CB8AC3E}">
        <p14:creationId xmlns:p14="http://schemas.microsoft.com/office/powerpoint/2010/main" val="190238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80000"/>
              </a:lnSpc>
            </a:pPr>
            <a:r>
              <a:rPr lang="ru-RU" altLang="ru-RU" sz="1200" dirty="0" smtClean="0"/>
              <a:t>3.1.4.1. Страховщик не должен признавать как обязательство любые страховые резервы по возможным будущим претензиям, если эти претензии возникают по договорам страхования, которые не существуют на отчетную дату (такие как резервы по рискам катастроф и резервы на выравнивание убыточности). Для российских страховых организаций данное требование означает, что стабилизационный резерв не признается в составе страховых обязательств.</a:t>
            </a:r>
          </a:p>
          <a:p>
            <a:pPr>
              <a:lnSpc>
                <a:spcPct val="80000"/>
              </a:lnSpc>
            </a:pPr>
            <a:r>
              <a:rPr lang="ru-RU" altLang="ru-RU" sz="1200" dirty="0" smtClean="0"/>
              <a:t>3.1.4.2. Страховщик должен на конец каждого отчетного периода проводить проверку адекватности обязательств. В учетной политике описываются методики и процедуры, связанные с оценкой размера страхового обязательства, и страховое обязательство не может быть отражено в отчетности без соблюдения этих процедур.</a:t>
            </a:r>
          </a:p>
          <a:p>
            <a:pPr>
              <a:lnSpc>
                <a:spcPct val="80000"/>
              </a:lnSpc>
            </a:pPr>
            <a:r>
              <a:rPr lang="ru-RU" altLang="ru-RU" sz="1200" dirty="0" smtClean="0"/>
              <a:t>3.1.4.3. Страховщик должен исключить страховое обязательство (или часть страхового обязательства) из отчета о финансовом положении только тогда, когда оно погашено, то есть когда указанное в договоре обязательство исполнено или аннулировано или срок его действия истек. Данное требование, в частности, означает, что суммы, зарезервированные в составе резерва заявленных, но неурегулированных убытков, отражаются в отчете о финансовом положении в составе страховых обязательств до момента их оплаты, либо до момента, когда их необходимо аннулировать в связи с отказом в страховой выплате, либо в связи с признанием договора несостоявшимся (ничтожным), либо до момента истечения срока исковой давности по заявленному убытку.</a:t>
            </a:r>
          </a:p>
          <a:p>
            <a:pPr>
              <a:lnSpc>
                <a:spcPct val="80000"/>
              </a:lnSpc>
            </a:pPr>
            <a:r>
              <a:rPr lang="ru-RU" altLang="ru-RU" sz="1200" dirty="0" smtClean="0"/>
              <a:t>3.1.4.4. Не допускается зачет активов, связанных с перестрахованием, против соответствующих страховых обязательств. Данное требование означает, что доля перестраховщиков в страховых резервах и страховые резервы в отчете о финансовом положении представляются развернуто. Запрет на зачет активов, связанных с перестрахованием, и страховых обязательств по перестрахованным договорам страхования (</a:t>
            </a:r>
            <a:r>
              <a:rPr lang="ru-RU" altLang="ru-RU" sz="1200" dirty="0" err="1" smtClean="0"/>
              <a:t>сострахования</a:t>
            </a:r>
            <a:r>
              <a:rPr lang="ru-RU" altLang="ru-RU" sz="1200" dirty="0" smtClean="0"/>
              <a:t>, перестрахования) аналогичен российской практике.</a:t>
            </a:r>
          </a:p>
          <a:p>
            <a:pPr>
              <a:lnSpc>
                <a:spcPct val="80000"/>
              </a:lnSpc>
            </a:pPr>
            <a:r>
              <a:rPr lang="ru-RU" altLang="ru-RU" sz="1200" dirty="0" smtClean="0"/>
              <a:t>3.1.4.5. Не допускается зачет доходов или расходов по договорам перестрахования с расходами или доходами по соответствующим договорам страхования. Данное требование означает, что в отчете о совокупном доходе соответствующие доходы представляются развернуто, в случае их представления в нетто-оценке развернутые показатели обязательно приводятся в примечаниях.</a:t>
            </a:r>
          </a:p>
          <a:p>
            <a:pPr>
              <a:lnSpc>
                <a:spcPct val="80000"/>
              </a:lnSpc>
            </a:pPr>
            <a:r>
              <a:rPr lang="ru-RU" altLang="ru-RU" sz="1200" dirty="0" smtClean="0"/>
              <a:t>3.1.4.6. Страховщик должен провести анализ обесценения активов, связанных с перестрахованием. Данное требование означает, что в учетной политике описываются методики и процедуры осуществления теста на обесценение активов, соответствующего порядку, установленному МСФО </a:t>
            </a:r>
            <a:r>
              <a:rPr lang="ru-RU" altLang="ru-RU" sz="1200" dirty="0" smtClean="0">
                <a:hlinkClick r:id="rId3"/>
              </a:rPr>
              <a:t>(IAS) 39</a:t>
            </a:r>
            <a:r>
              <a:rPr lang="ru-RU" altLang="ru-RU" sz="1200" dirty="0" smtClean="0"/>
              <a:t> "Финансовые инструменты: признание и оценка", и соответствующие активы не могут быть отражены в отчетности без соблюдения этих процедур.</a:t>
            </a:r>
          </a:p>
          <a:p>
            <a:pPr>
              <a:lnSpc>
                <a:spcPct val="80000"/>
              </a:lnSpc>
            </a:pPr>
            <a:endParaRPr lang="ru-RU" altLang="ru-RU" sz="1200" dirty="0" smtClean="0"/>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18</a:t>
            </a:fld>
            <a:endParaRPr lang="ru-RU"/>
          </a:p>
        </p:txBody>
      </p:sp>
    </p:spTree>
    <p:extLst>
      <p:ext uri="{BB962C8B-B14F-4D97-AF65-F5344CB8AC3E}">
        <p14:creationId xmlns:p14="http://schemas.microsoft.com/office/powerpoint/2010/main" val="2182378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Страховщик</a:t>
            </a:r>
            <a:r>
              <a:rPr lang="ru-RU" baseline="0" dirty="0" smtClean="0"/>
              <a:t> признает все предварительные платежи  когда они возникают в  связи с полученным страховым портфелем</a:t>
            </a:r>
          </a:p>
          <a:p>
            <a:r>
              <a:rPr lang="ru-RU" baseline="0" dirty="0" smtClean="0"/>
              <a:t>Если в договоре не установлен момент возникновения обязательства страхователя по оплате премии, это происходит в момент ее получения</a:t>
            </a:r>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42</a:t>
            </a:fld>
            <a:endParaRPr lang="ru-RU"/>
          </a:p>
        </p:txBody>
      </p:sp>
    </p:spTree>
    <p:extLst>
      <p:ext uri="{BB962C8B-B14F-4D97-AF65-F5344CB8AC3E}">
        <p14:creationId xmlns:p14="http://schemas.microsoft.com/office/powerpoint/2010/main" val="1865633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Разработчик стандартов пришел к выводу, что разнообразная практика признания отложенных налоговых активов, связанная с оценкой долговых инструментов по справедливой стоимости, во многом обусловлена неопределенностью некоторых принципов МСФО (IAS) 12. Предлагаемые изменения включают разъяснения определенных пунктов и примеры.</a:t>
            </a:r>
          </a:p>
          <a:p>
            <a:r>
              <a:rPr lang="ru-RU" sz="1200" kern="1200" dirty="0" smtClean="0">
                <a:solidFill>
                  <a:schemeClr val="tx1"/>
                </a:solidFill>
                <a:effectLst/>
                <a:latin typeface="+mn-lt"/>
                <a:ea typeface="+mn-ea"/>
                <a:cs typeface="+mn-cs"/>
              </a:rPr>
              <a:t>Проект предлагает ограничить ретроспективное применение изменений для компаний, уже применяющих МСФО. Однако ретроспективное применение рекомендуется для компаний, впервые применяющих международные стандарты финансовой отчетности. Проект не содержит даты вступления в силу. Совет по МСФО рассмотрит этот вопрос на основе замечаний, которые он будет принимать до 18 декабря 2014 года</a:t>
            </a:r>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3</a:t>
            </a:fld>
            <a:endParaRPr lang="ru-RU"/>
          </a:p>
        </p:txBody>
      </p:sp>
    </p:spTree>
    <p:extLst>
      <p:ext uri="{BB962C8B-B14F-4D97-AF65-F5344CB8AC3E}">
        <p14:creationId xmlns:p14="http://schemas.microsoft.com/office/powerpoint/2010/main" val="56083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r>
              <a:rPr lang="ru-RU" sz="1200" kern="1200" dirty="0" smtClean="0">
                <a:solidFill>
                  <a:schemeClr val="tx1"/>
                </a:solidFill>
                <a:effectLst/>
                <a:latin typeface="+mn-lt"/>
                <a:ea typeface="+mn-ea"/>
                <a:cs typeface="+mn-cs"/>
              </a:rPr>
              <a:t>Поправки помогут компаниям в некоторых юрисдикциях перейти на МСФО для индивидуальной финансовой отчетности, сократить расходы на обеспечение соблюдения соответствия требованиям стандарта, не снижая качество информации, доступной для инвесторов.</a:t>
            </a:r>
          </a:p>
          <a:p>
            <a:pPr fontAlgn="base"/>
            <a:r>
              <a:rPr lang="ru-RU" sz="1200" kern="1200" dirty="0" smtClean="0">
                <a:solidFill>
                  <a:schemeClr val="tx1"/>
                </a:solidFill>
                <a:effectLst/>
                <a:latin typeface="+mn-lt"/>
                <a:ea typeface="+mn-ea"/>
                <a:cs typeface="+mn-cs"/>
              </a:rPr>
              <a:t>В дополнение к изменениям в МСФО (IAS) 27 внесены соответствующие поправки в МСФО (IAS) 28, чтобы избежать противоречий с МСФО (IFRS) 10 «Консолидированная финансовая отчетность» и МСФО (IFRS) 1 «Первое применение МСФО».</a:t>
            </a:r>
          </a:p>
          <a:p>
            <a:pPr fontAlgn="base"/>
            <a:r>
              <a:rPr lang="ru-RU" sz="1200" kern="1200" dirty="0" smtClean="0">
                <a:solidFill>
                  <a:schemeClr val="tx1"/>
                </a:solidFill>
                <a:effectLst/>
                <a:latin typeface="+mn-lt"/>
                <a:ea typeface="+mn-ea"/>
                <a:cs typeface="+mn-cs"/>
              </a:rPr>
              <a:t>Изменения применяются начиная с 1 января 2016 года, однако разрешается досрочное применение. Поправки применяются ретроспективно в соответствии с МСФО (IAS) 28.</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4</a:t>
            </a:fld>
            <a:endParaRPr lang="ru-RU"/>
          </a:p>
        </p:txBody>
      </p:sp>
    </p:spTree>
    <p:extLst>
      <p:ext uri="{BB962C8B-B14F-4D97-AF65-F5344CB8AC3E}">
        <p14:creationId xmlns:p14="http://schemas.microsoft.com/office/powerpoint/2010/main" val="1488633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r>
              <a:rPr lang="ru-RU" sz="1200" kern="1200" dirty="0" smtClean="0">
                <a:solidFill>
                  <a:schemeClr val="tx1"/>
                </a:solidFill>
                <a:effectLst/>
                <a:latin typeface="+mn-lt"/>
                <a:ea typeface="+mn-ea"/>
                <a:cs typeface="+mn-cs"/>
              </a:rPr>
              <a:t>Совет по МСФО в конце июля выпустил последний из стандартов, подготовленных в ответ на финансовый кризис, — </a:t>
            </a:r>
            <a:r>
              <a:rPr lang="ru-RU" sz="1200" kern="1200" dirty="0" smtClean="0">
                <a:solidFill>
                  <a:schemeClr val="tx1"/>
                </a:solidFill>
                <a:effectLst/>
                <a:latin typeface="+mn-lt"/>
                <a:ea typeface="+mn-ea"/>
                <a:cs typeface="+mn-cs"/>
                <a:hlinkClick r:id="rId3"/>
              </a:rPr>
              <a:t>МСФО (IFRS) 9</a:t>
            </a:r>
            <a:r>
              <a:rPr lang="ru-RU" sz="1200" kern="1200" dirty="0" smtClean="0">
                <a:solidFill>
                  <a:schemeClr val="tx1"/>
                </a:solidFill>
                <a:effectLst/>
                <a:latin typeface="+mn-lt"/>
                <a:ea typeface="+mn-ea"/>
                <a:cs typeface="+mn-cs"/>
              </a:rPr>
              <a:t> «Финансовые инструменты». Пакет усовершенствований </a:t>
            </a:r>
            <a:r>
              <a:rPr lang="ru-RU" sz="1200" kern="1200" dirty="0" smtClean="0">
                <a:solidFill>
                  <a:schemeClr val="tx1"/>
                </a:solidFill>
                <a:effectLst/>
                <a:latin typeface="+mn-lt"/>
                <a:ea typeface="+mn-ea"/>
                <a:cs typeface="+mn-cs"/>
                <a:hlinkClick r:id="rId3"/>
              </a:rPr>
              <a:t>МСФО (IFRS) 9</a:t>
            </a:r>
            <a:r>
              <a:rPr lang="ru-RU" sz="1200" kern="1200" dirty="0" smtClean="0">
                <a:solidFill>
                  <a:schemeClr val="tx1"/>
                </a:solidFill>
                <a:effectLst/>
                <a:latin typeface="+mn-lt"/>
                <a:ea typeface="+mn-ea"/>
                <a:cs typeface="+mn-cs"/>
              </a:rPr>
              <a:t> включает в себя логическую модель для классификации и оценки, единую, нацеленную на будущее модель обесценения «ожидаемые потери» и существенно измененный подход к учету хеджирования.</a:t>
            </a:r>
          </a:p>
          <a:p>
            <a:pPr fontAlgn="base"/>
            <a:r>
              <a:rPr lang="ru-RU" sz="1200" b="1" kern="1200" dirty="0" smtClean="0">
                <a:solidFill>
                  <a:schemeClr val="tx1"/>
                </a:solidFill>
                <a:effectLst/>
                <a:latin typeface="+mn-lt"/>
                <a:ea typeface="+mn-ea"/>
                <a:cs typeface="+mn-cs"/>
              </a:rPr>
              <a:t>Классификация и оценка.</a:t>
            </a:r>
            <a:r>
              <a:rPr lang="ru-RU" sz="1200" kern="1200" dirty="0" smtClean="0">
                <a:solidFill>
                  <a:schemeClr val="tx1"/>
                </a:solidFill>
                <a:effectLst/>
                <a:latin typeface="+mn-lt"/>
                <a:ea typeface="+mn-ea"/>
                <a:cs typeface="+mn-cs"/>
              </a:rPr>
              <a:t> Классификация определяет, как финансовые активы и финансовые обязательства отражаются в финансовой отчетности и, в частности, как они оцениваются на постоянной основе. </a:t>
            </a:r>
            <a:r>
              <a:rPr lang="ru-RU" sz="1200" kern="1200" dirty="0" smtClean="0">
                <a:solidFill>
                  <a:schemeClr val="tx1"/>
                </a:solidFill>
                <a:effectLst/>
                <a:latin typeface="+mn-lt"/>
                <a:ea typeface="+mn-ea"/>
                <a:cs typeface="+mn-cs"/>
                <a:hlinkClick r:id="rId3"/>
              </a:rPr>
              <a:t>МСФО (IFRS) 9</a:t>
            </a:r>
            <a:r>
              <a:rPr lang="ru-RU" sz="1200" kern="1200" dirty="0" smtClean="0">
                <a:solidFill>
                  <a:schemeClr val="tx1"/>
                </a:solidFill>
                <a:effectLst/>
                <a:latin typeface="+mn-lt"/>
                <a:ea typeface="+mn-ea"/>
                <a:cs typeface="+mn-cs"/>
              </a:rPr>
              <a:t> вводит логический подход к классификации финансовых активов исходя из характеристик денежных потоков. Этот единый, основанный на принципах подход заменяет существующие правила, которые считаются слишком сложными и вызывают трудности при применении. Новая модель также представляет единый подход к обесценению, который применяется ко всем финансовым инструментам, устраняя тем самым сложности, связанные с применением предыдущих требований бухгалтерского учета.</a:t>
            </a:r>
          </a:p>
          <a:p>
            <a:pPr fontAlgn="base"/>
            <a:r>
              <a:rPr lang="ru-RU" sz="1200" b="1" kern="1200" dirty="0" smtClean="0">
                <a:solidFill>
                  <a:schemeClr val="tx1"/>
                </a:solidFill>
                <a:effectLst/>
                <a:latin typeface="+mn-lt"/>
                <a:ea typeface="+mn-ea"/>
                <a:cs typeface="+mn-cs"/>
              </a:rPr>
              <a:t>Обесценение.</a:t>
            </a:r>
            <a:r>
              <a:rPr lang="ru-RU" sz="1200" kern="1200" dirty="0" smtClean="0">
                <a:solidFill>
                  <a:schemeClr val="tx1"/>
                </a:solidFill>
                <a:effectLst/>
                <a:latin typeface="+mn-lt"/>
                <a:ea typeface="+mn-ea"/>
                <a:cs typeface="+mn-cs"/>
              </a:rPr>
              <a:t> В период финансового кризиса отложенное признание ожидаемых потерь по кредитам (и другим финансовым инструментам) отмечалось как слабая сторона существующей системы учета. Новая модель предполагает своевременное признание ожидаемых кредитных убытков. В частности, стандарт требует, чтобы компании учитывали ожидаемые потери вместе с первоначальным признанием финансовых инструментов. Совет по МСФО уже объявил о намерении создать рабочую группу для оказания поддержки заинтересованным сторонам при переходе на новые требования к обесценению.</a:t>
            </a:r>
          </a:p>
          <a:p>
            <a:pPr fontAlgn="base"/>
            <a:r>
              <a:rPr lang="ru-RU" sz="1200" b="1" kern="1200" dirty="0" smtClean="0">
                <a:solidFill>
                  <a:schemeClr val="tx1"/>
                </a:solidFill>
                <a:effectLst/>
                <a:latin typeface="+mn-lt"/>
                <a:ea typeface="+mn-ea"/>
                <a:cs typeface="+mn-cs"/>
              </a:rPr>
              <a:t>Учет хеджирования. </a:t>
            </a:r>
            <a:r>
              <a:rPr lang="ru-RU" sz="1200" kern="1200" dirty="0" smtClean="0">
                <a:solidFill>
                  <a:schemeClr val="tx1"/>
                </a:solidFill>
                <a:effectLst/>
                <a:latin typeface="+mn-lt"/>
                <a:ea typeface="+mn-ea"/>
                <a:cs typeface="+mn-cs"/>
                <a:hlinkClick r:id="rId3"/>
              </a:rPr>
              <a:t>МСФО (IFRS) 9</a:t>
            </a:r>
            <a:r>
              <a:rPr lang="ru-RU" sz="1200" kern="1200" dirty="0" smtClean="0">
                <a:solidFill>
                  <a:schemeClr val="tx1"/>
                </a:solidFill>
                <a:effectLst/>
                <a:latin typeface="+mn-lt"/>
                <a:ea typeface="+mn-ea"/>
                <a:cs typeface="+mn-cs"/>
              </a:rPr>
              <a:t> представляет пересмотренную модель учета хеджирования, улучшающую требования к раскрытию информации об управлении рисками. Новая модель позволит составителям лучше отражать деятельность по управлению рисками и процесс хеджирования в финансовой отчетности.</a:t>
            </a:r>
          </a:p>
          <a:p>
            <a:pPr fontAlgn="base"/>
            <a:r>
              <a:rPr lang="ru-RU" sz="1200" b="1" kern="1200" dirty="0" smtClean="0">
                <a:solidFill>
                  <a:schemeClr val="tx1"/>
                </a:solidFill>
                <a:effectLst/>
                <a:latin typeface="+mn-lt"/>
                <a:ea typeface="+mn-ea"/>
                <a:cs typeface="+mn-cs"/>
              </a:rPr>
              <a:t>Собственные кредитные риски.</a:t>
            </a:r>
            <a:r>
              <a:rPr lang="ru-RU" sz="1200" kern="1200" dirty="0" smtClean="0">
                <a:solidFill>
                  <a:schemeClr val="tx1"/>
                </a:solidFill>
                <a:effectLst/>
                <a:latin typeface="+mn-lt"/>
                <a:ea typeface="+mn-ea"/>
                <a:cs typeface="+mn-cs"/>
              </a:rPr>
              <a:t> Стандарт исключает отражение волатильности прибылей и убытков, вызванной изменениями кредитного риска обязательств, которые оцениваются по справедливой стоимости. Теперь доход, признаваемый в результате снижения собственного кредитного риска организации, не следует учитывать в отчете о прибылях и убытках. Предполагается, что </a:t>
            </a:r>
            <a:r>
              <a:rPr lang="ru-RU" sz="1200" kern="1200" dirty="0" smtClean="0">
                <a:solidFill>
                  <a:schemeClr val="tx1"/>
                </a:solidFill>
                <a:effectLst/>
                <a:latin typeface="+mn-lt"/>
                <a:ea typeface="+mn-ea"/>
                <a:cs typeface="+mn-cs"/>
                <a:hlinkClick r:id="rId3"/>
              </a:rPr>
              <a:t>МСФО (IFRS) 9</a:t>
            </a:r>
            <a:r>
              <a:rPr lang="ru-RU" sz="1200" kern="1200" dirty="0" smtClean="0">
                <a:solidFill>
                  <a:schemeClr val="tx1"/>
                </a:solidFill>
                <a:effectLst/>
                <a:latin typeface="+mn-lt"/>
                <a:ea typeface="+mn-ea"/>
                <a:cs typeface="+mn-cs"/>
              </a:rPr>
              <a:t> позволит повысить доверие инвесторов к отчетности банков. Новый стандарт вступит в силу с 1 января 2018 года. Разрешается досрочное применение.</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5</a:t>
            </a:fld>
            <a:endParaRPr lang="ru-RU"/>
          </a:p>
        </p:txBody>
      </p:sp>
    </p:spTree>
    <p:extLst>
      <p:ext uri="{BB962C8B-B14F-4D97-AF65-F5344CB8AC3E}">
        <p14:creationId xmlns:p14="http://schemas.microsoft.com/office/powerpoint/2010/main" val="2234809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r>
              <a:rPr lang="ru-RU" sz="1200" kern="1200" dirty="0" smtClean="0">
                <a:solidFill>
                  <a:schemeClr val="tx1"/>
                </a:solidFill>
                <a:effectLst/>
                <a:latin typeface="+mn-lt"/>
                <a:ea typeface="+mn-ea"/>
                <a:cs typeface="+mn-cs"/>
              </a:rPr>
              <a:t>Совет по МСФО и американский Совет по стандартам финансового учета (FASB) в конце мая презентовали стандарт о признании доходов от контрактов с клиентами. МСФО (IFRS) 15 «Выручка по договорам с клиентами» призван улучшить представление доходов в финансовой отчетности и их сопоставимость во всем мире. В американской версии стандарт имеет номер ASU 2014-09.</a:t>
            </a:r>
          </a:p>
          <a:p>
            <a:pPr fontAlgn="base"/>
            <a:r>
              <a:rPr lang="ru-RU" sz="1200" kern="1200" dirty="0" smtClean="0">
                <a:solidFill>
                  <a:schemeClr val="tx1"/>
                </a:solidFill>
                <a:effectLst/>
                <a:latin typeface="+mn-lt"/>
                <a:ea typeface="+mn-ea"/>
                <a:cs typeface="+mn-cs"/>
              </a:rPr>
              <a:t>Напомним, что этот стандарт – один из тех, что входят в программу конвергенции IASB и FASB. Разработчики решили сблизить учет выручки потому, что требования МСФО и US GAAP слишком различались (МСФО слишком общие, US GAAP чересчур подробные и противоречивые), в результате похожие сделки учитывались по-разному. Совместный проект был призван:</a:t>
            </a:r>
          </a:p>
          <a:p>
            <a:pPr lvl="0" fontAlgn="base"/>
            <a:r>
              <a:rPr lang="ru-RU" sz="1200" kern="1200" dirty="0" smtClean="0">
                <a:solidFill>
                  <a:schemeClr val="tx1"/>
                </a:solidFill>
                <a:effectLst/>
                <a:latin typeface="+mn-lt"/>
                <a:ea typeface="+mn-ea"/>
                <a:cs typeface="+mn-cs"/>
              </a:rPr>
              <a:t>устранить несоответствия и недостатки существующих требований к учету доходов;</a:t>
            </a:r>
          </a:p>
          <a:p>
            <a:pPr lvl="0" fontAlgn="base"/>
            <a:r>
              <a:rPr lang="ru-RU" sz="1200" kern="1200" dirty="0" smtClean="0">
                <a:solidFill>
                  <a:schemeClr val="tx1"/>
                </a:solidFill>
                <a:effectLst/>
                <a:latin typeface="+mn-lt"/>
                <a:ea typeface="+mn-ea"/>
                <a:cs typeface="+mn-cs"/>
              </a:rPr>
              <a:t>улучшить сопоставимость практики признания выручки для всех компаний, юрисдикций и рынков капитала;</a:t>
            </a:r>
          </a:p>
          <a:p>
            <a:pPr lvl="0" fontAlgn="base"/>
            <a:r>
              <a:rPr lang="ru-RU" sz="1200" kern="1200" dirty="0" smtClean="0">
                <a:solidFill>
                  <a:schemeClr val="tx1"/>
                </a:solidFill>
                <a:effectLst/>
                <a:latin typeface="+mn-lt"/>
                <a:ea typeface="+mn-ea"/>
                <a:cs typeface="+mn-cs"/>
              </a:rPr>
              <a:t>обеспечить представление более полезной информации для пользователей финансовой отчетности путем совершенствования требований к ее раскрытию;</a:t>
            </a:r>
          </a:p>
          <a:p>
            <a:pPr lvl="0" fontAlgn="base"/>
            <a:r>
              <a:rPr lang="ru-RU" sz="1200" kern="1200" dirty="0" smtClean="0">
                <a:solidFill>
                  <a:schemeClr val="tx1"/>
                </a:solidFill>
                <a:effectLst/>
                <a:latin typeface="+mn-lt"/>
                <a:ea typeface="+mn-ea"/>
                <a:cs typeface="+mn-cs"/>
              </a:rPr>
              <a:t>упростить подготовку финансовой отчетности путем снижения количества требований к ее составлению.</a:t>
            </a:r>
          </a:p>
          <a:p>
            <a:pPr fontAlgn="base"/>
            <a:r>
              <a:rPr lang="ru-RU" sz="1200" kern="1200" dirty="0" smtClean="0">
                <a:solidFill>
                  <a:schemeClr val="tx1"/>
                </a:solidFill>
                <a:effectLst/>
                <a:latin typeface="+mn-lt"/>
                <a:ea typeface="+mn-ea"/>
                <a:cs typeface="+mn-cs"/>
              </a:rPr>
              <a:t>Первый дискуссионный документ был опубликован в декабре 2008 года, после чего в результате полученных комментариев появился первый проект изменений. Но он вновь не устроил пользователей, поэтому в него были внесены изменения. Финальный же стандарт – результат возобновленных обсуждений.</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6</a:t>
            </a:fld>
            <a:endParaRPr lang="ru-RU"/>
          </a:p>
        </p:txBody>
      </p:sp>
    </p:spTree>
    <p:extLst>
      <p:ext uri="{BB962C8B-B14F-4D97-AF65-F5344CB8AC3E}">
        <p14:creationId xmlns:p14="http://schemas.microsoft.com/office/powerpoint/2010/main" val="2235908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МСФО (IFRS) 15 должен применяться для первой годовой финансовой отчетности по МСФО для периодов, начинающихся с 1 января 2017 года или позднее. Разрешается досрочное применение. Компании, решившие применять стандарт раньше обязательной даты, должны раскрыть этот факт.</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Стандарт применяется ко всем договорам с клиентами, за исключением: договоров аренды, входящих в сферу применения МСФО (IAS) 17 «Аренда»; финансовых инструментов и других договорных прав или обязательств, попадающих в сферу действия МСФО (IFRS) 9 «Финансовые инструменты», МСФО (IFRS) 10 «Консолидированная финансовая отчетность», МСФО (IFRS) 11 «Совместная деятельность», МСФО (IAS) 27 «Отдельная финансовая отчетность» и МСФО (IAS) 28 «Инвестиции в ассоциированные и совместные предприятия»; договоров страхования, регулируемых МСФО (IFRS) 4.</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7</a:t>
            </a:fld>
            <a:endParaRPr lang="ru-RU"/>
          </a:p>
        </p:txBody>
      </p:sp>
    </p:spTree>
    <p:extLst>
      <p:ext uri="{BB962C8B-B14F-4D97-AF65-F5344CB8AC3E}">
        <p14:creationId xmlns:p14="http://schemas.microsoft.com/office/powerpoint/2010/main" val="2799515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r>
              <a:rPr lang="ru-RU" sz="1200" b="1" kern="1200" dirty="0" smtClean="0">
                <a:solidFill>
                  <a:schemeClr val="tx1"/>
                </a:solidFill>
                <a:effectLst/>
                <a:latin typeface="+mn-lt"/>
                <a:ea typeface="+mn-ea"/>
                <a:cs typeface="+mn-cs"/>
              </a:rPr>
              <a:t>Определение инвестиционной организации. </a:t>
            </a:r>
            <a:r>
              <a:rPr lang="ru-RU" sz="1200" kern="1200" dirty="0" smtClean="0">
                <a:solidFill>
                  <a:schemeClr val="tx1"/>
                </a:solidFill>
                <a:effectLst/>
                <a:latin typeface="+mn-lt"/>
                <a:ea typeface="+mn-ea"/>
                <a:cs typeface="+mn-cs"/>
                <a:hlinkClick r:id="rId3"/>
              </a:rPr>
              <a:t>МСФО (IFRS) 10</a:t>
            </a:r>
            <a:r>
              <a:rPr lang="ru-RU" sz="1200" kern="1200" dirty="0" smtClean="0">
                <a:solidFill>
                  <a:schemeClr val="tx1"/>
                </a:solidFill>
                <a:effectLst/>
                <a:latin typeface="+mn-lt"/>
                <a:ea typeface="+mn-ea"/>
                <a:cs typeface="+mn-cs"/>
              </a:rPr>
              <a:t> определяет инвестиционную организацию как ту, которая:</a:t>
            </a:r>
          </a:p>
          <a:p>
            <a:pPr lvl="0" fontAlgn="base"/>
            <a:r>
              <a:rPr lang="ru-RU" sz="1200" kern="1200" dirty="0" smtClean="0">
                <a:solidFill>
                  <a:schemeClr val="tx1"/>
                </a:solidFill>
                <a:effectLst/>
                <a:latin typeface="+mn-lt"/>
                <a:ea typeface="+mn-ea"/>
                <a:cs typeface="+mn-cs"/>
              </a:rPr>
              <a:t>получает средства от одного или более инвесторов с целью предоставления данному инвестору (инвесторам) услуг по управлению инвестициями;</a:t>
            </a:r>
          </a:p>
          <a:p>
            <a:pPr lvl="0" fontAlgn="base"/>
            <a:r>
              <a:rPr lang="ru-RU" sz="1200" kern="1200" dirty="0" smtClean="0">
                <a:solidFill>
                  <a:schemeClr val="tx1"/>
                </a:solidFill>
                <a:effectLst/>
                <a:latin typeface="+mn-lt"/>
                <a:ea typeface="+mn-ea"/>
                <a:cs typeface="+mn-cs"/>
              </a:rPr>
              <a:t>принимает на себя перед инвестором (инвесторами) обязательство в том, что целью ее бизнеса является инвестирование средств исключительно для получения дохода от прироста стоимости капитала, инвестиционного дохода либо и того и другого;</a:t>
            </a:r>
          </a:p>
          <a:p>
            <a:pPr lvl="0" fontAlgn="base"/>
            <a:r>
              <a:rPr lang="ru-RU" sz="1200" kern="1200" dirty="0" smtClean="0">
                <a:solidFill>
                  <a:schemeClr val="tx1"/>
                </a:solidFill>
                <a:effectLst/>
                <a:latin typeface="+mn-lt"/>
                <a:ea typeface="+mn-ea"/>
                <a:cs typeface="+mn-cs"/>
              </a:rPr>
              <a:t>оценивает и определяет результаты деятельности практически по всем своим инвестициям на основе их справедливой стоимости.</a:t>
            </a:r>
          </a:p>
          <a:p>
            <a:pPr fontAlgn="base"/>
            <a:r>
              <a:rPr lang="ru-RU" sz="1200" kern="1200" dirty="0" smtClean="0">
                <a:solidFill>
                  <a:schemeClr val="tx1"/>
                </a:solidFill>
                <a:effectLst/>
                <a:latin typeface="+mn-lt"/>
                <a:ea typeface="+mn-ea"/>
                <a:cs typeface="+mn-cs"/>
              </a:rPr>
              <a:t>Инвестиционным организациям также присущ ряд следующих типовых характеристик:</a:t>
            </a:r>
          </a:p>
          <a:p>
            <a:pPr lvl="0" fontAlgn="base"/>
            <a:r>
              <a:rPr lang="ru-RU" sz="1200" kern="1200" dirty="0" smtClean="0">
                <a:solidFill>
                  <a:schemeClr val="tx1"/>
                </a:solidFill>
                <a:effectLst/>
                <a:latin typeface="+mn-lt"/>
                <a:ea typeface="+mn-ea"/>
                <a:cs typeface="+mn-cs"/>
              </a:rPr>
              <a:t>владение более чем одной инвестицией;</a:t>
            </a:r>
          </a:p>
          <a:p>
            <a:pPr lvl="0" fontAlgn="base"/>
            <a:r>
              <a:rPr lang="ru-RU" sz="1200" kern="1200" dirty="0" smtClean="0">
                <a:solidFill>
                  <a:schemeClr val="tx1"/>
                </a:solidFill>
                <a:effectLst/>
                <a:latin typeface="+mn-lt"/>
                <a:ea typeface="+mn-ea"/>
                <a:cs typeface="+mn-cs"/>
              </a:rPr>
              <a:t>наличие более чем одного инвестора;</a:t>
            </a:r>
          </a:p>
          <a:p>
            <a:pPr lvl="0" fontAlgn="base"/>
            <a:r>
              <a:rPr lang="ru-RU" sz="1200" kern="1200" dirty="0" smtClean="0">
                <a:solidFill>
                  <a:schemeClr val="tx1"/>
                </a:solidFill>
                <a:effectLst/>
                <a:latin typeface="+mn-lt"/>
                <a:ea typeface="+mn-ea"/>
                <a:cs typeface="+mn-cs"/>
              </a:rPr>
              <a:t>наличие инвесторов, не являющихся связанными сторонами организации;</a:t>
            </a:r>
          </a:p>
          <a:p>
            <a:pPr lvl="0" fontAlgn="base"/>
            <a:r>
              <a:rPr lang="ru-RU" sz="1200" kern="1200" dirty="0" smtClean="0">
                <a:solidFill>
                  <a:schemeClr val="tx1"/>
                </a:solidFill>
                <a:effectLst/>
                <a:latin typeface="+mn-lt"/>
                <a:ea typeface="+mn-ea"/>
                <a:cs typeface="+mn-cs"/>
              </a:rPr>
              <a:t>наличие доли участия в форме долей в капитале или аналогичного участия.</a:t>
            </a:r>
          </a:p>
          <a:p>
            <a:pPr fontAlgn="base"/>
            <a:r>
              <a:rPr lang="ru-RU" sz="1200" kern="1200" dirty="0" smtClean="0">
                <a:solidFill>
                  <a:schemeClr val="tx1"/>
                </a:solidFill>
                <a:effectLst/>
                <a:latin typeface="+mn-lt"/>
                <a:ea typeface="+mn-ea"/>
                <a:cs typeface="+mn-cs"/>
              </a:rPr>
              <a:t>Для классификации организации в качестве инвестиционной необязательно наличие всех вышеперечисленных характеристик.</a:t>
            </a:r>
          </a:p>
          <a:p>
            <a:pPr fontAlgn="base"/>
            <a:r>
              <a:rPr lang="ru-RU" sz="1200" kern="1200" dirty="0" smtClean="0">
                <a:solidFill>
                  <a:schemeClr val="tx1"/>
                </a:solidFill>
                <a:effectLst/>
                <a:latin typeface="+mn-lt"/>
                <a:ea typeface="+mn-ea"/>
                <a:cs typeface="+mn-cs"/>
              </a:rPr>
              <a:t>Следовательно, если организация относится к категории инвестиционных, она должна учитывать свои дочерние компании по справедливой стоимости, изменения которой отражаются в составе прибыли или убытка, в соответствии с </a:t>
            </a:r>
            <a:r>
              <a:rPr lang="ru-RU" sz="1200" kern="1200" dirty="0" smtClean="0">
                <a:solidFill>
                  <a:schemeClr val="tx1"/>
                </a:solidFill>
                <a:effectLst/>
                <a:latin typeface="+mn-lt"/>
                <a:ea typeface="+mn-ea"/>
                <a:cs typeface="+mn-cs"/>
                <a:hlinkClick r:id="rId4"/>
              </a:rPr>
              <a:t>МСФО (IFRS) 9</a:t>
            </a:r>
            <a:r>
              <a:rPr lang="ru-RU" sz="1200" kern="1200" dirty="0" smtClean="0">
                <a:solidFill>
                  <a:schemeClr val="tx1"/>
                </a:solidFill>
                <a:effectLst/>
                <a:latin typeface="+mn-lt"/>
                <a:ea typeface="+mn-ea"/>
                <a:cs typeface="+mn-cs"/>
              </a:rPr>
              <a:t> (или </a:t>
            </a:r>
            <a:r>
              <a:rPr lang="ru-RU" sz="1200" kern="1200" dirty="0" smtClean="0">
                <a:solidFill>
                  <a:schemeClr val="tx1"/>
                </a:solidFill>
                <a:effectLst/>
                <a:latin typeface="+mn-lt"/>
                <a:ea typeface="+mn-ea"/>
                <a:cs typeface="+mn-cs"/>
                <a:hlinkClick r:id="rId5"/>
              </a:rPr>
              <a:t>МСФО (IAS) 39</a:t>
            </a:r>
            <a:r>
              <a:rPr lang="ru-RU" sz="1200" kern="1200" dirty="0" smtClean="0">
                <a:solidFill>
                  <a:schemeClr val="tx1"/>
                </a:solidFill>
                <a:effectLst/>
                <a:latin typeface="+mn-lt"/>
                <a:ea typeface="+mn-ea"/>
                <a:cs typeface="+mn-cs"/>
              </a:rPr>
              <a:t>, где это применимо).</a:t>
            </a:r>
          </a:p>
          <a:p>
            <a:pPr fontAlgn="base"/>
            <a:r>
              <a:rPr lang="ru-RU" sz="1200" kern="1200" dirty="0" smtClean="0">
                <a:solidFill>
                  <a:schemeClr val="tx1"/>
                </a:solidFill>
                <a:effectLst/>
                <a:latin typeface="+mn-lt"/>
                <a:ea typeface="+mn-ea"/>
                <a:cs typeface="+mn-cs"/>
              </a:rPr>
              <a:t>Однако стоит отметить, что инвестиционными компаниями не будут считаться дочерние компании, которые оказывают организации услуги, относящиеся к деятельности по осуществлению инвестиций, – такие компании должны включаться в консолидированную финансовую отчетность.</a:t>
            </a:r>
          </a:p>
          <a:p>
            <a:pPr fontAlgn="base"/>
            <a:r>
              <a:rPr lang="ru-RU" sz="1200" kern="1200" dirty="0" smtClean="0">
                <a:solidFill>
                  <a:schemeClr val="tx1"/>
                </a:solidFill>
                <a:effectLst/>
                <a:latin typeface="+mn-lt"/>
                <a:ea typeface="+mn-ea"/>
                <a:cs typeface="+mn-cs"/>
              </a:rPr>
              <a:t>Организация также может подпадать под определение инвестиционной, если материнская компания таковой не является. Допустим, инвестиционный фонд организации контролируется страховой компанией. Материнская компания, которая не является инвестиционной организацией, должна консолидировать все контролируемые ею компании, в том числе те, которые она контролирует через инвестиционную организацию. Страховая группа тоже должна будет включать в свою консолидированную финансовую отчетность дочерние компании фонда, несмотря на то что дочерние компании будут отражены по справедливой стоимости в финансовой отчетности данного фонда.</a:t>
            </a:r>
          </a:p>
          <a:p>
            <a:pPr lvl="0" fontAlgn="base"/>
            <a:endParaRPr lang="ru-RU" sz="1200" b="1" kern="1200" dirty="0" smtClean="0">
              <a:solidFill>
                <a:schemeClr val="tx1"/>
              </a:solidFill>
              <a:effectLst/>
              <a:latin typeface="+mn-lt"/>
              <a:ea typeface="+mn-ea"/>
              <a:cs typeface="+mn-cs"/>
            </a:endParaRPr>
          </a:p>
          <a:p>
            <a:pPr lvl="0" fontAlgn="base"/>
            <a:endParaRPr lang="ru-RU" sz="1200" b="1" kern="1200" dirty="0" smtClean="0">
              <a:solidFill>
                <a:schemeClr val="tx1"/>
              </a:solidFill>
              <a:effectLst/>
              <a:latin typeface="+mn-lt"/>
              <a:ea typeface="+mn-ea"/>
              <a:cs typeface="+mn-cs"/>
            </a:endParaRPr>
          </a:p>
          <a:p>
            <a:pPr lvl="0" fontAlgn="base"/>
            <a:r>
              <a:rPr lang="ru-RU" sz="1200" b="1" kern="1200" dirty="0" smtClean="0">
                <a:solidFill>
                  <a:schemeClr val="tx1"/>
                </a:solidFill>
                <a:effectLst/>
                <a:latin typeface="+mn-lt"/>
                <a:ea typeface="+mn-ea"/>
                <a:cs typeface="+mn-cs"/>
              </a:rPr>
              <a:t>освобождение от подготовки консолидированной финансовой отчетности</a:t>
            </a:r>
            <a:r>
              <a:rPr lang="ru-RU" sz="1200" kern="1200" dirty="0" smtClean="0">
                <a:solidFill>
                  <a:schemeClr val="tx1"/>
                </a:solidFill>
                <a:effectLst/>
                <a:latin typeface="+mn-lt"/>
                <a:ea typeface="+mn-ea"/>
                <a:cs typeface="+mn-cs"/>
              </a:rPr>
              <a:t>. Подтверждается, что компания может применить освобождение от консолидации, даже если ее материнская организация оценивает свои дочерние общества по справедливой стоимости в соответствии с МСФО (IFRS) 10;</a:t>
            </a:r>
          </a:p>
          <a:p>
            <a:pPr lvl="0" fontAlgn="base"/>
            <a:r>
              <a:rPr lang="ru-RU" sz="1200" b="1" kern="1200" dirty="0" smtClean="0">
                <a:solidFill>
                  <a:schemeClr val="tx1"/>
                </a:solidFill>
                <a:effectLst/>
                <a:latin typeface="+mn-lt"/>
                <a:ea typeface="+mn-ea"/>
                <a:cs typeface="+mn-cs"/>
              </a:rPr>
              <a:t>предоставление дочерним обществом услуг, которые относятся к инвестиционной деятельности материнской компании</a:t>
            </a:r>
            <a:r>
              <a:rPr lang="ru-RU" sz="1200" kern="1200" dirty="0" smtClean="0">
                <a:solidFill>
                  <a:schemeClr val="tx1"/>
                </a:solidFill>
                <a:effectLst/>
                <a:latin typeface="+mn-lt"/>
                <a:ea typeface="+mn-ea"/>
                <a:cs typeface="+mn-cs"/>
              </a:rPr>
              <a:t>. Дочерние общества, предоставляющие услуги, связанные с инвестиционной деятельностью материнской компании, не должны консолидироваться, если такое дочернее общество является инвестиционным;</a:t>
            </a:r>
          </a:p>
          <a:p>
            <a:pPr lvl="0" fontAlgn="base"/>
            <a:r>
              <a:rPr lang="ru-RU" sz="1200" b="1" kern="1200" dirty="0" smtClean="0">
                <a:solidFill>
                  <a:schemeClr val="tx1"/>
                </a:solidFill>
                <a:effectLst/>
                <a:latin typeface="+mn-lt"/>
                <a:ea typeface="+mn-ea"/>
                <a:cs typeface="+mn-cs"/>
              </a:rPr>
              <a:t>применение </a:t>
            </a:r>
            <a:r>
              <a:rPr lang="ru-RU" sz="1200" b="1" kern="1200" dirty="0" err="1" smtClean="0">
                <a:solidFill>
                  <a:schemeClr val="tx1"/>
                </a:solidFill>
                <a:effectLst/>
                <a:latin typeface="+mn-lt"/>
                <a:ea typeface="+mn-ea"/>
                <a:cs typeface="+mn-cs"/>
              </a:rPr>
              <a:t>неинвестиционной</a:t>
            </a:r>
            <a:r>
              <a:rPr lang="ru-RU" sz="1200" b="1" kern="1200" dirty="0" smtClean="0">
                <a:solidFill>
                  <a:schemeClr val="tx1"/>
                </a:solidFill>
                <a:effectLst/>
                <a:latin typeface="+mn-lt"/>
                <a:ea typeface="+mn-ea"/>
                <a:cs typeface="+mn-cs"/>
              </a:rPr>
              <a:t> компанией метода долевого участия</a:t>
            </a:r>
            <a:r>
              <a:rPr lang="ru-RU" sz="1200" kern="1200" dirty="0" smtClean="0">
                <a:solidFill>
                  <a:schemeClr val="tx1"/>
                </a:solidFill>
                <a:effectLst/>
                <a:latin typeface="+mn-lt"/>
                <a:ea typeface="+mn-ea"/>
                <a:cs typeface="+mn-cs"/>
              </a:rPr>
              <a:t>. При применении метода долевого участия </a:t>
            </a:r>
            <a:r>
              <a:rPr lang="ru-RU" sz="1200" kern="1200" dirty="0" err="1" smtClean="0">
                <a:solidFill>
                  <a:schemeClr val="tx1"/>
                </a:solidFill>
                <a:effectLst/>
                <a:latin typeface="+mn-lt"/>
                <a:ea typeface="+mn-ea"/>
                <a:cs typeface="+mn-cs"/>
              </a:rPr>
              <a:t>неинвестиционная</a:t>
            </a:r>
            <a:r>
              <a:rPr lang="ru-RU" sz="1200" kern="1200" dirty="0" smtClean="0">
                <a:solidFill>
                  <a:schemeClr val="tx1"/>
                </a:solidFill>
                <a:effectLst/>
                <a:latin typeface="+mn-lt"/>
                <a:ea typeface="+mn-ea"/>
                <a:cs typeface="+mn-cs"/>
              </a:rPr>
              <a:t> компания может по-прежнему использовать оценку по справедливой стоимости, осуществляемую ассоциированной инвестиционной компанией, в котором она владеет долей, только если такая </a:t>
            </a:r>
            <a:r>
              <a:rPr lang="ru-RU" sz="1200" kern="1200" dirty="0" err="1" smtClean="0">
                <a:solidFill>
                  <a:schemeClr val="tx1"/>
                </a:solidFill>
                <a:effectLst/>
                <a:latin typeface="+mn-lt"/>
                <a:ea typeface="+mn-ea"/>
                <a:cs typeface="+mn-cs"/>
              </a:rPr>
              <a:t>неинвестиционная</a:t>
            </a:r>
            <a:r>
              <a:rPr lang="ru-RU" sz="1200" kern="1200" dirty="0" smtClean="0">
                <a:solidFill>
                  <a:schemeClr val="tx1"/>
                </a:solidFill>
                <a:effectLst/>
                <a:latin typeface="+mn-lt"/>
                <a:ea typeface="+mn-ea"/>
                <a:cs typeface="+mn-cs"/>
              </a:rPr>
              <a:t> компания не участвует в совместной деятельности с инвестиционной компанией.</a:t>
            </a:r>
          </a:p>
          <a:p>
            <a:pPr fontAlgn="base"/>
            <a:r>
              <a:rPr lang="ru-RU" sz="1200" b="1" kern="1200" dirty="0" smtClean="0">
                <a:solidFill>
                  <a:schemeClr val="tx1"/>
                </a:solidFill>
                <a:effectLst/>
                <a:latin typeface="+mn-lt"/>
                <a:ea typeface="+mn-ea"/>
                <a:cs typeface="+mn-cs"/>
              </a:rPr>
              <a:t>Раскрытие информации.</a:t>
            </a:r>
            <a:r>
              <a:rPr lang="ru-RU" sz="1200" kern="1200" dirty="0" smtClean="0">
                <a:solidFill>
                  <a:schemeClr val="tx1"/>
                </a:solidFill>
                <a:effectLst/>
                <a:latin typeface="+mn-lt"/>
                <a:ea typeface="+mn-ea"/>
                <a:cs typeface="+mn-cs"/>
              </a:rPr>
              <a:t> Организациям, подпадающим под определение инвестиционных, необходимо раскрывать следующую информацию:</a:t>
            </a:r>
          </a:p>
          <a:p>
            <a:pPr lvl="0" fontAlgn="base"/>
            <a:r>
              <a:rPr lang="ru-RU" sz="1200" kern="1200" dirty="0" smtClean="0">
                <a:solidFill>
                  <a:schemeClr val="tx1"/>
                </a:solidFill>
                <a:effectLst/>
                <a:latin typeface="+mn-lt"/>
                <a:ea typeface="+mn-ea"/>
                <a:cs typeface="+mn-cs"/>
              </a:rPr>
              <a:t>существенные суждения и допущения, которые были приняты при установлении того, что организация отвечает определению инвестиционной;</a:t>
            </a:r>
          </a:p>
          <a:p>
            <a:pPr lvl="0" fontAlgn="base"/>
            <a:r>
              <a:rPr lang="ru-RU" sz="1200" kern="1200" dirty="0" smtClean="0">
                <a:solidFill>
                  <a:schemeClr val="tx1"/>
                </a:solidFill>
                <a:effectLst/>
                <a:latin typeface="+mn-lt"/>
                <a:ea typeface="+mn-ea"/>
                <a:cs typeface="+mn-cs"/>
              </a:rPr>
              <a:t>причины, на основании которых сделан вывод о том, что организация все же является инвестиционной, несмотря на то что она не обладает одной или более типичными характеристиками;</a:t>
            </a:r>
          </a:p>
          <a:p>
            <a:pPr lvl="0" fontAlgn="base"/>
            <a:r>
              <a:rPr lang="ru-RU" sz="1200" kern="1200" dirty="0" smtClean="0">
                <a:solidFill>
                  <a:schemeClr val="tx1"/>
                </a:solidFill>
                <a:effectLst/>
                <a:latin typeface="+mn-lt"/>
                <a:ea typeface="+mn-ea"/>
                <a:cs typeface="+mn-cs"/>
              </a:rPr>
              <a:t>информацию по каждой неконсолидированной дочерней компании (название, страна регистрации, удерживаемая доля участия);</a:t>
            </a:r>
          </a:p>
          <a:p>
            <a:pPr lvl="0" fontAlgn="base"/>
            <a:r>
              <a:rPr lang="ru-RU" sz="1200" kern="1200" dirty="0" smtClean="0">
                <a:solidFill>
                  <a:schemeClr val="tx1"/>
                </a:solidFill>
                <a:effectLst/>
                <a:latin typeface="+mn-lt"/>
                <a:ea typeface="+mn-ea"/>
                <a:cs typeface="+mn-cs"/>
              </a:rPr>
              <a:t>ограничения по передаче средств </a:t>
            </a:r>
            <a:r>
              <a:rPr lang="ru-RU" sz="1200" kern="1200" dirty="0" err="1" smtClean="0">
                <a:solidFill>
                  <a:schemeClr val="tx1"/>
                </a:solidFill>
                <a:effectLst/>
                <a:latin typeface="+mn-lt"/>
                <a:ea typeface="+mn-ea"/>
                <a:cs typeface="+mn-cs"/>
              </a:rPr>
              <a:t>неконсолидируемыми</a:t>
            </a:r>
            <a:r>
              <a:rPr lang="ru-RU" sz="1200" kern="1200" dirty="0" smtClean="0">
                <a:solidFill>
                  <a:schemeClr val="tx1"/>
                </a:solidFill>
                <a:effectLst/>
                <a:latin typeface="+mn-lt"/>
                <a:ea typeface="+mn-ea"/>
                <a:cs typeface="+mn-cs"/>
              </a:rPr>
              <a:t> дочерними компаниями инвестиционной организации;</a:t>
            </a:r>
          </a:p>
          <a:p>
            <a:pPr lvl="0" fontAlgn="base"/>
            <a:r>
              <a:rPr lang="ru-RU" sz="1200" kern="1200" dirty="0" smtClean="0">
                <a:solidFill>
                  <a:schemeClr val="tx1"/>
                </a:solidFill>
                <a:effectLst/>
                <a:latin typeface="+mn-lt"/>
                <a:ea typeface="+mn-ea"/>
                <a:cs typeface="+mn-cs"/>
              </a:rPr>
              <a:t>предоставление финансовой или иной поддержки </a:t>
            </a:r>
            <a:r>
              <a:rPr lang="ru-RU" sz="1200" kern="1200" dirty="0" err="1" smtClean="0">
                <a:solidFill>
                  <a:schemeClr val="tx1"/>
                </a:solidFill>
                <a:effectLst/>
                <a:latin typeface="+mn-lt"/>
                <a:ea typeface="+mn-ea"/>
                <a:cs typeface="+mn-cs"/>
              </a:rPr>
              <a:t>неконсолидируемым</a:t>
            </a:r>
            <a:r>
              <a:rPr lang="ru-RU" sz="1200" kern="1200" dirty="0" smtClean="0">
                <a:solidFill>
                  <a:schemeClr val="tx1"/>
                </a:solidFill>
                <a:effectLst/>
                <a:latin typeface="+mn-lt"/>
                <a:ea typeface="+mn-ea"/>
                <a:cs typeface="+mn-cs"/>
              </a:rPr>
              <a:t> дочерним компаниям в течение года при отсутствии договорного обязательства по ее предоставлению;</a:t>
            </a:r>
          </a:p>
          <a:p>
            <a:pPr lvl="0" fontAlgn="base"/>
            <a:r>
              <a:rPr lang="ru-RU" sz="1200" kern="1200" dirty="0" smtClean="0">
                <a:solidFill>
                  <a:schemeClr val="tx1"/>
                </a:solidFill>
                <a:effectLst/>
                <a:latin typeface="+mn-lt"/>
                <a:ea typeface="+mn-ea"/>
                <a:cs typeface="+mn-cs"/>
              </a:rPr>
              <a:t>информацию обо всех контролируемых организацией структурированных предприятиях (например, о наличии договорных соглашений о предоставлении финансовой или иной поддержки).</a:t>
            </a:r>
          </a:p>
          <a:p>
            <a:pPr lvl="0" fontAlgn="base"/>
            <a:endParaRPr lang="ru-RU" sz="1200" kern="1200" dirty="0" smtClean="0">
              <a:solidFill>
                <a:schemeClr val="tx1"/>
              </a:solidFill>
              <a:effectLst/>
              <a:latin typeface="+mn-lt"/>
              <a:ea typeface="+mn-ea"/>
              <a:cs typeface="+mn-cs"/>
            </a:endParaRPr>
          </a:p>
          <a:p>
            <a:pPr lvl="0" fontAlgn="base"/>
            <a:endParaRPr lang="ru-RU" sz="1200" kern="1200" dirty="0" smtClean="0">
              <a:solidFill>
                <a:schemeClr val="tx1"/>
              </a:solidFill>
              <a:effectLst/>
              <a:latin typeface="+mn-lt"/>
              <a:ea typeface="+mn-ea"/>
              <a:cs typeface="+mn-cs"/>
            </a:endParaRPr>
          </a:p>
          <a:p>
            <a:pPr fontAlgn="base"/>
            <a:r>
              <a:rPr lang="ru-RU" sz="1200" kern="1200" dirty="0" smtClean="0">
                <a:solidFill>
                  <a:schemeClr val="tx1"/>
                </a:solidFill>
                <a:effectLst/>
                <a:latin typeface="+mn-lt"/>
                <a:ea typeface="+mn-ea"/>
                <a:cs typeface="+mn-cs"/>
              </a:rPr>
              <a:t>Проект не содержит конкретной даты вступления в силу, а также специальных переходных положений. Комментарии по нему принимаются до 15 сентября 2014 года.</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8</a:t>
            </a:fld>
            <a:endParaRPr lang="ru-RU"/>
          </a:p>
        </p:txBody>
      </p:sp>
    </p:spTree>
    <p:extLst>
      <p:ext uri="{BB962C8B-B14F-4D97-AF65-F5344CB8AC3E}">
        <p14:creationId xmlns:p14="http://schemas.microsoft.com/office/powerpoint/2010/main" val="2518454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Поправки касаются методов расчета амортизации основных средств и нематериальных активов.</a:t>
            </a:r>
          </a:p>
          <a:p>
            <a:pPr fontAlgn="base"/>
            <a:r>
              <a:rPr lang="ru-RU" sz="1200" b="1" kern="1200" dirty="0" smtClean="0">
                <a:solidFill>
                  <a:schemeClr val="tx1"/>
                </a:solidFill>
                <a:effectLst/>
                <a:latin typeface="+mn-lt"/>
                <a:ea typeface="+mn-ea"/>
                <a:cs typeface="+mn-cs"/>
              </a:rPr>
              <a:t>МСФО (IAS) 16.</a:t>
            </a:r>
            <a:r>
              <a:rPr lang="ru-RU" sz="1200" kern="1200" dirty="0" smtClean="0">
                <a:solidFill>
                  <a:schemeClr val="tx1"/>
                </a:solidFill>
                <a:effectLst/>
                <a:latin typeface="+mn-lt"/>
                <a:ea typeface="+mn-ea"/>
                <a:cs typeface="+mn-cs"/>
              </a:rPr>
              <a:t> Уточнено, что метод начисления амортизации на основе выручки, получаемой в результате деятельности с использованием актива, является неприемлемым. Дело в том, что этот метод отражает характер экономических выгод, генерируемых активом, а не потребление будущих экономических выгод от этого актива.</a:t>
            </a:r>
          </a:p>
          <a:p>
            <a:pPr fontAlgn="base"/>
            <a:r>
              <a:rPr lang="ru-RU" sz="1200" b="1" kern="1200" dirty="0" smtClean="0">
                <a:solidFill>
                  <a:schemeClr val="tx1"/>
                </a:solidFill>
                <a:effectLst/>
                <a:latin typeface="+mn-lt"/>
                <a:ea typeface="+mn-ea"/>
                <a:cs typeface="+mn-cs"/>
              </a:rPr>
              <a:t>МСФО (IAS) 38.</a:t>
            </a:r>
            <a:r>
              <a:rPr lang="ru-RU" sz="1200" kern="1200" dirty="0" smtClean="0">
                <a:solidFill>
                  <a:schemeClr val="tx1"/>
                </a:solidFill>
                <a:effectLst/>
                <a:latin typeface="+mn-lt"/>
                <a:ea typeface="+mn-ea"/>
                <a:cs typeface="+mn-cs"/>
              </a:rPr>
              <a:t> Метод начисления амортизации на основе выручки является неуместным по тем же причинам, что и в МСФО (IAS) 16. Тем не менее Совет по МСФО признает, что есть ограниченные обстоятельства, когда его использование возможно: если НМА выражен показателем выручки (главным ограничивающим фактором является достижение НМА порога выручки) и если может быть доказано, что выручка и потребление экономических выгод от использования НМА тесно связаны (потребление экономических выгод от нематериального актива напрямую связано с выручкой, полученной от его использования).</a:t>
            </a:r>
          </a:p>
          <a:p>
            <a:pPr fontAlgn="base"/>
            <a:r>
              <a:rPr lang="ru-RU" sz="1200" kern="1200" dirty="0" smtClean="0">
                <a:solidFill>
                  <a:schemeClr val="tx1"/>
                </a:solidFill>
                <a:effectLst/>
                <a:latin typeface="+mn-lt"/>
                <a:ea typeface="+mn-ea"/>
                <a:cs typeface="+mn-cs"/>
              </a:rPr>
              <a:t>Поправки вступают в силу для годовых периодов, начинающихся с 1 января 2016 года или после этой даты. Разрешается досрочное применение. Кроме того, в докладе EFRAG указано, что окончательное одобрение поправок для использования в Европейском </a:t>
            </a:r>
            <a:r>
              <a:rPr lang="ru-RU" sz="1200" kern="1200" dirty="0" err="1" smtClean="0">
                <a:solidFill>
                  <a:schemeClr val="tx1"/>
                </a:solidFill>
                <a:effectLst/>
                <a:latin typeface="+mn-lt"/>
                <a:ea typeface="+mn-ea"/>
                <a:cs typeface="+mn-cs"/>
              </a:rPr>
              <a:t>cоюзе</a:t>
            </a:r>
            <a:r>
              <a:rPr lang="ru-RU" sz="1200" kern="1200" dirty="0" smtClean="0">
                <a:solidFill>
                  <a:schemeClr val="tx1"/>
                </a:solidFill>
                <a:effectLst/>
                <a:latin typeface="+mn-lt"/>
                <a:ea typeface="+mn-ea"/>
                <a:cs typeface="+mn-cs"/>
              </a:rPr>
              <a:t> ожидается в I квартале 2015 года.</a:t>
            </a: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9</a:t>
            </a:fld>
            <a:endParaRPr lang="ru-RU"/>
          </a:p>
        </p:txBody>
      </p:sp>
    </p:spTree>
    <p:extLst>
      <p:ext uri="{BB962C8B-B14F-4D97-AF65-F5344CB8AC3E}">
        <p14:creationId xmlns:p14="http://schemas.microsoft.com/office/powerpoint/2010/main" val="988222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Документ под названием «Учет приобретения долей в совместной деятельности (поправки к МСФО (IAS) 11)» уточняет порядок учета приобретения доли участия в совместной деятельности, когда такая деятельность является отдельным бизнесом. </a:t>
            </a:r>
          </a:p>
          <a:p>
            <a:r>
              <a:rPr lang="ru-RU" sz="1200" kern="1200" dirty="0" smtClean="0">
                <a:solidFill>
                  <a:schemeClr val="tx1"/>
                </a:solidFill>
                <a:effectLst/>
                <a:latin typeface="+mn-lt"/>
                <a:ea typeface="+mn-ea"/>
                <a:cs typeface="+mn-cs"/>
              </a:rPr>
              <a:t>Согласно принятым поправкам, приобретатель доли участия в совместной деятельности, являющейся отдельным бизнесом по МСФО (IFRS) 3, должен применять все принципы объединения компаний, приведенные в МСФО (IFRS) 3 и других МСФО, за исключением тех, которые противоречат МСФО (IFRS) 11.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Поправки вступают в силу для годовых периодов, начинающихся с 1 января 2016 года или после. Разрешается досрочное применение, однако требуются соответствующие раскрытия. Данные поправки применяются перспективно.</a:t>
            </a:r>
          </a:p>
          <a:p>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654B3A1F-35F3-4113-A5DF-F0C384796A71}" type="slidenum">
              <a:rPr lang="ru-RU" smtClean="0"/>
              <a:t>10</a:t>
            </a:fld>
            <a:endParaRPr lang="ru-RU"/>
          </a:p>
        </p:txBody>
      </p:sp>
    </p:spTree>
    <p:extLst>
      <p:ext uri="{BB962C8B-B14F-4D97-AF65-F5344CB8AC3E}">
        <p14:creationId xmlns:p14="http://schemas.microsoft.com/office/powerpoint/2010/main" val="259706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1CA59E4-2E92-4638-A9CD-DB0E65296A44}" type="datetimeFigureOut">
              <a:rPr lang="ru-RU" smtClean="0"/>
              <a:t>18.09.2014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367212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CA59E4-2E92-4638-A9CD-DB0E65296A44}" type="datetimeFigureOut">
              <a:rPr lang="ru-RU" smtClean="0"/>
              <a:t>18.09.2014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128143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CA59E4-2E92-4638-A9CD-DB0E65296A44}" type="datetimeFigureOut">
              <a:rPr lang="ru-RU" smtClean="0"/>
              <a:t>18.09.2014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99429E-4677-491E-843A-2C72758DB321}"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95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1CA59E4-2E92-4638-A9CD-DB0E65296A44}" type="datetimeFigureOut">
              <a:rPr lang="ru-RU" smtClean="0"/>
              <a:t>18.09.2014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1742268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1CA59E4-2E92-4638-A9CD-DB0E65296A44}" type="datetimeFigureOut">
              <a:rPr lang="ru-RU" smtClean="0"/>
              <a:t>18.09.2014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99429E-4677-491E-843A-2C72758DB321}"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1319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1CA59E4-2E92-4638-A9CD-DB0E65296A44}" type="datetimeFigureOut">
              <a:rPr lang="ru-RU" smtClean="0"/>
              <a:t>18.09.2014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2938923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CA59E4-2E92-4638-A9CD-DB0E65296A44}" type="datetimeFigureOut">
              <a:rPr lang="ru-RU" smtClean="0"/>
              <a:t>18.09.2014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1173420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CA59E4-2E92-4638-A9CD-DB0E65296A44}" type="datetimeFigureOut">
              <a:rPr lang="ru-RU" smtClean="0"/>
              <a:t>18.09.2014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96257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CA59E4-2E92-4638-A9CD-DB0E65296A44}" type="datetimeFigureOut">
              <a:rPr lang="ru-RU" smtClean="0"/>
              <a:t>18.09.2014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131843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CA59E4-2E92-4638-A9CD-DB0E65296A44}" type="datetimeFigureOut">
              <a:rPr lang="ru-RU" smtClean="0"/>
              <a:t>18.09.2014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178188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1CA59E4-2E92-4638-A9CD-DB0E65296A44}" type="datetimeFigureOut">
              <a:rPr lang="ru-RU" smtClean="0"/>
              <a:t>18.09.2014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246362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1CA59E4-2E92-4638-A9CD-DB0E65296A44}" type="datetimeFigureOut">
              <a:rPr lang="ru-RU" smtClean="0"/>
              <a:t>18.09.2014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122980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1CA59E4-2E92-4638-A9CD-DB0E65296A44}" type="datetimeFigureOut">
              <a:rPr lang="ru-RU" smtClean="0"/>
              <a:t>18.09.2014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411354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A59E4-2E92-4638-A9CD-DB0E65296A44}" type="datetimeFigureOut">
              <a:rPr lang="ru-RU" smtClean="0"/>
              <a:t>18.09.2014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25095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CA59E4-2E92-4638-A9CD-DB0E65296A44}" type="datetimeFigureOut">
              <a:rPr lang="ru-RU" smtClean="0"/>
              <a:t>18.09.2014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237929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CA59E4-2E92-4638-A9CD-DB0E65296A44}" type="datetimeFigureOut">
              <a:rPr lang="ru-RU" smtClean="0"/>
              <a:t>18.09.2014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99429E-4677-491E-843A-2C72758DB321}" type="slidenum">
              <a:rPr lang="ru-RU" smtClean="0"/>
              <a:t>‹#›</a:t>
            </a:fld>
            <a:endParaRPr lang="ru-RU"/>
          </a:p>
        </p:txBody>
      </p:sp>
    </p:spTree>
    <p:extLst>
      <p:ext uri="{BB962C8B-B14F-4D97-AF65-F5344CB8AC3E}">
        <p14:creationId xmlns:p14="http://schemas.microsoft.com/office/powerpoint/2010/main" val="284774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CA59E4-2E92-4638-A9CD-DB0E65296A44}" type="datetimeFigureOut">
              <a:rPr lang="ru-RU" smtClean="0"/>
              <a:t>18.09.2014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99429E-4677-491E-843A-2C72758DB321}" type="slidenum">
              <a:rPr lang="ru-RU" smtClean="0"/>
              <a:t>‹#›</a:t>
            </a:fld>
            <a:endParaRPr lang="ru-RU"/>
          </a:p>
        </p:txBody>
      </p:sp>
    </p:spTree>
    <p:extLst>
      <p:ext uri="{BB962C8B-B14F-4D97-AF65-F5344CB8AC3E}">
        <p14:creationId xmlns:p14="http://schemas.microsoft.com/office/powerpoint/2010/main" val="413547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sfo-practice.ru/npd-doc.aspx?npmid=99&amp;npid=90231768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sfo-practice.ru/npd-doc.aspx?npmid=99&amp;npid=90231774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sfo-practice.ru/npd-doc.aspx?npmid=99&amp;npid=90231768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consultantplus://offline/ref=350D3F4E3409AFCC30C4DC50B860A1C4AE68E83E940B758DADF13EB239632841D2A7CC1269E73262gCh5G" TargetMode="External"/><Relationship Id="rId3" Type="http://schemas.openxmlformats.org/officeDocument/2006/relationships/hyperlink" Target="consultantplus://offline/ref=350D3F4E3409AFCC30C4DC50B860A1C4AE68E83E940B758DADF13EB239632841D2A7CC1269E63167gChCG" TargetMode="External"/><Relationship Id="rId7" Type="http://schemas.openxmlformats.org/officeDocument/2006/relationships/hyperlink" Target="consultantplus://offline/ref=350D3F4E3409AFCC30C4DC50B860A1C4AE68E83E940B758DADF13EB239632841D2A7CC1269E73062gCh4G" TargetMode="External"/><Relationship Id="rId12" Type="http://schemas.openxmlformats.org/officeDocument/2006/relationships/hyperlink" Target="consultantplus://offline/ref=350D3F4E3409AFCC30C4DC50B860A1C4AE68E83E940B758DADF13EB239632841D2A7CC1269E43661gCh2G" TargetMode="External"/><Relationship Id="rId2" Type="http://schemas.openxmlformats.org/officeDocument/2006/relationships/hyperlink" Target="consultantplus://offline/ref=350D3F4E3409AFCC30C4DC50B860A1C4AE68E83E940B758DADF13EB239632841D2A7CC1269E63167gCh2G" TargetMode="External"/><Relationship Id="rId1" Type="http://schemas.openxmlformats.org/officeDocument/2006/relationships/slideLayout" Target="../slideLayouts/slideLayout2.xml"/><Relationship Id="rId6" Type="http://schemas.openxmlformats.org/officeDocument/2006/relationships/hyperlink" Target="consultantplus://offline/ref=350D3F4E3409AFCC30C4DC50B860A1C4AE68E83E940B758DADF13EB239632841D2A7CC1269E63765gCh5G" TargetMode="External"/><Relationship Id="rId11" Type="http://schemas.openxmlformats.org/officeDocument/2006/relationships/hyperlink" Target="consultantplus://offline/ref=350D3F4E3409AFCC30C4DC50B860A1C4AE68E83E940B758DADF13EB239632841D2A7CC1269E43463gChDG" TargetMode="External"/><Relationship Id="rId5" Type="http://schemas.openxmlformats.org/officeDocument/2006/relationships/hyperlink" Target="consultantplus://offline/ref=350D3F4E3409AFCC30C4DC50B860A1C4AE68E83E940B758DADF13EB239632841D2A7CC1269E63265gCh1G" TargetMode="External"/><Relationship Id="rId10" Type="http://schemas.openxmlformats.org/officeDocument/2006/relationships/hyperlink" Target="consultantplus://offline/ref=350D3F4E3409AFCC30C4DC50B860A1C4AE68E83E940B758DADF13EB239632841D2A7CC1269E43062gCh5G" TargetMode="External"/><Relationship Id="rId4" Type="http://schemas.openxmlformats.org/officeDocument/2006/relationships/hyperlink" Target="consultantplus://offline/ref=350D3F4E3409AFCC30C4DC50B860A1C4AE68E83E940B758DADF13EB239632841D2A7CC1269E63363gCh3G" TargetMode="External"/><Relationship Id="rId9" Type="http://schemas.openxmlformats.org/officeDocument/2006/relationships/hyperlink" Target="consultantplus://offline/ref=350D3F4E3409AFCC30C4DC50B860A1C4AE68E83E940B758DADF13EB239632841D2A7CC1269E73460gCh3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sfo-practice.ru/npd-doc.aspx?npmid=99&amp;npid=902362907" TargetMode="External"/><Relationship Id="rId7" Type="http://schemas.openxmlformats.org/officeDocument/2006/relationships/hyperlink" Target="http://msfo-practice.ru/npd-doc.aspx?npmid=99&amp;npid=90231768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msfo-practice.ru/npd-doc.aspx?npmid=99&amp;npid=902317742" TargetMode="External"/><Relationship Id="rId5" Type="http://schemas.openxmlformats.org/officeDocument/2006/relationships/hyperlink" Target="http://msfo-practice.ru/npd-doc.aspx?npmid=99&amp;npid=902317682" TargetMode="External"/><Relationship Id="rId4" Type="http://schemas.openxmlformats.org/officeDocument/2006/relationships/hyperlink" Target="http://msfo-practice.ru/npd-doc.aspx?npmid=99&amp;npid=499034737"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consultantplus://offline/ref=1774FB1DC9F496197D5C920BF84347D33723AC558A0799438DD66301DAA166D3627276A6E2320A53vE43G" TargetMode="External"/><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 Id="rId4" Type="http://schemas.openxmlformats.org/officeDocument/2006/relationships/hyperlink" Target="consultantplus://offline/ref=1774FB1DC9F496197D5C920BF84347D33723AC558A0799438DD66301DAA166D3627276A6E2320A53vE46G"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consultantplus://offline/ref=1774FB1DC9F496197D5C920BF84347D33723AC558A0799438DD66301DAA166D3627276A6E2320A53vE43G" TargetMode="External"/><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 Id="rId4" Type="http://schemas.openxmlformats.org/officeDocument/2006/relationships/hyperlink" Target="consultantplus://offline/ref=1774FB1DC9F496197D5C920BF84347D33723AC558A0799438DD66301DAA166D3627276A6E2320A53vE46G"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consultantplus://offline/ref=350D3F4E3409AFCC30C4DC50B860A1C4AE68E83E940B758DADF13EB239632841D2A7CC1269E63265gCh1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sfo-practice.ru/npd-doc.aspx?npmid=99&amp;npid=90236290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sfo-practice.ru/npd-doc.aspx?npmid=99&amp;npid=49903473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МСФО проблемы и перспективы</a:t>
            </a:r>
            <a:endParaRPr lang="ru-RU" dirty="0"/>
          </a:p>
        </p:txBody>
      </p:sp>
      <p:sp>
        <p:nvSpPr>
          <p:cNvPr id="3" name="Подзаголовок 2"/>
          <p:cNvSpPr>
            <a:spLocks noGrp="1"/>
          </p:cNvSpPr>
          <p:nvPr>
            <p:ph type="subTitle" idx="1"/>
          </p:nvPr>
        </p:nvSpPr>
        <p:spPr/>
        <p:txBody>
          <a:bodyPr/>
          <a:lstStyle/>
          <a:p>
            <a:r>
              <a:rPr lang="ru-RU" dirty="0" smtClean="0"/>
              <a:t>Сочи 2014. сентябрь</a:t>
            </a:r>
            <a:endParaRPr lang="ru-RU" dirty="0"/>
          </a:p>
        </p:txBody>
      </p:sp>
    </p:spTree>
    <p:extLst>
      <p:ext uri="{BB962C8B-B14F-4D97-AF65-F5344CB8AC3E}">
        <p14:creationId xmlns:p14="http://schemas.microsoft.com/office/powerpoint/2010/main" val="40541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Поправки </a:t>
            </a:r>
            <a:r>
              <a:rPr lang="ru-RU" dirty="0"/>
              <a:t>к МСФО (IFRS) 11 «Совместная деятельность»</a:t>
            </a:r>
          </a:p>
        </p:txBody>
      </p:sp>
      <p:sp>
        <p:nvSpPr>
          <p:cNvPr id="3" name="Объект 2"/>
          <p:cNvSpPr>
            <a:spLocks noGrp="1"/>
          </p:cNvSpPr>
          <p:nvPr>
            <p:ph idx="1"/>
          </p:nvPr>
        </p:nvSpPr>
        <p:spPr/>
        <p:txBody>
          <a:bodyPr>
            <a:normAutofit fontScale="92500"/>
          </a:bodyPr>
          <a:lstStyle/>
          <a:p>
            <a:pPr marL="0" indent="0" fontAlgn="base">
              <a:buNone/>
            </a:pPr>
            <a:r>
              <a:rPr lang="ru-RU" dirty="0"/>
              <a:t>приобретатель </a:t>
            </a:r>
            <a:r>
              <a:rPr lang="ru-RU" dirty="0" smtClean="0"/>
              <a:t>долей когда такая деятельность является отдельным бизнесом </a:t>
            </a:r>
            <a:r>
              <a:rPr lang="ru-RU" dirty="0"/>
              <a:t>должен:</a:t>
            </a:r>
          </a:p>
          <a:p>
            <a:pPr lvl="0" fontAlgn="base"/>
            <a:r>
              <a:rPr lang="ru-RU" dirty="0"/>
              <a:t>оценивать большинство идентифицируемых активов и обязательств по справедливой стоимости;</a:t>
            </a:r>
          </a:p>
          <a:p>
            <a:pPr lvl="0" fontAlgn="base"/>
            <a:r>
              <a:rPr lang="ru-RU" dirty="0"/>
              <a:t>списывать связанные с приобретением расходы (за исключением расходов на финансирование);</a:t>
            </a:r>
          </a:p>
          <a:p>
            <a:pPr lvl="0" fontAlgn="base"/>
            <a:r>
              <a:rPr lang="ru-RU" dirty="0"/>
              <a:t>признавать отложенные налоги;</a:t>
            </a:r>
          </a:p>
          <a:p>
            <a:pPr lvl="0" fontAlgn="base"/>
            <a:r>
              <a:rPr lang="ru-RU" dirty="0"/>
              <a:t>признавать </a:t>
            </a:r>
            <a:r>
              <a:rPr lang="ru-RU" dirty="0" err="1"/>
              <a:t>гудвил</a:t>
            </a:r>
            <a:r>
              <a:rPr lang="ru-RU" dirty="0"/>
              <a:t>;</a:t>
            </a:r>
          </a:p>
          <a:p>
            <a:pPr lvl="0" fontAlgn="base"/>
            <a:r>
              <a:rPr lang="ru-RU" dirty="0"/>
              <a:t>проводить тест на обесценение для единиц, генерирующих денежные средства, к которым был отнесен </a:t>
            </a:r>
            <a:r>
              <a:rPr lang="ru-RU" dirty="0" err="1"/>
              <a:t>гудвил</a:t>
            </a:r>
            <a:r>
              <a:rPr lang="ru-RU" dirty="0"/>
              <a:t>;</a:t>
            </a:r>
          </a:p>
          <a:p>
            <a:pPr lvl="0" fontAlgn="base"/>
            <a:r>
              <a:rPr lang="ru-RU" dirty="0"/>
              <a:t>раскрывать информацию, имеющую отношение к объединению бизнеса.</a:t>
            </a:r>
          </a:p>
          <a:p>
            <a:endParaRPr lang="ru-RU" dirty="0"/>
          </a:p>
        </p:txBody>
      </p:sp>
    </p:spTree>
    <p:extLst>
      <p:ext uri="{BB962C8B-B14F-4D97-AF65-F5344CB8AC3E}">
        <p14:creationId xmlns:p14="http://schemas.microsoft.com/office/powerpoint/2010/main" val="2300466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u="sng" dirty="0">
                <a:hlinkClick r:id="rId3"/>
              </a:rPr>
              <a:t>МСФО (IAS) 32</a:t>
            </a:r>
            <a:r>
              <a:rPr lang="ru-RU" sz="2400" dirty="0"/>
              <a:t> «Финансовые инструменты: представление информации» и </a:t>
            </a:r>
            <a:r>
              <a:rPr lang="ru-RU" sz="2400" u="sng" dirty="0">
                <a:hlinkClick r:id="rId4"/>
              </a:rPr>
              <a:t>МСФО (IFRS) 7</a:t>
            </a:r>
            <a:r>
              <a:rPr lang="ru-RU" sz="2400" dirty="0"/>
              <a:t> «Финансовые инструменты: раскрытие информации»</a:t>
            </a:r>
          </a:p>
        </p:txBody>
      </p:sp>
      <p:sp>
        <p:nvSpPr>
          <p:cNvPr id="3" name="Объект 2"/>
          <p:cNvSpPr>
            <a:spLocks noGrp="1"/>
          </p:cNvSpPr>
          <p:nvPr>
            <p:ph idx="1"/>
          </p:nvPr>
        </p:nvSpPr>
        <p:spPr/>
        <p:txBody>
          <a:bodyPr/>
          <a:lstStyle/>
          <a:p>
            <a:r>
              <a:rPr lang="ru-RU" dirty="0"/>
              <a:t>разъяснения относительно права зачета финансовых активов и финансовых обязательств в отчете о финансовом </a:t>
            </a:r>
            <a:r>
              <a:rPr lang="ru-RU" dirty="0" smtClean="0"/>
              <a:t>положении</a:t>
            </a:r>
          </a:p>
          <a:p>
            <a:r>
              <a:rPr lang="ru-RU" dirty="0"/>
              <a:t>право зачета должно существовать на текущий момент, то есть не зависеть от будущих </a:t>
            </a:r>
            <a:r>
              <a:rPr lang="ru-RU" dirty="0" smtClean="0"/>
              <a:t>событий</a:t>
            </a:r>
          </a:p>
          <a:p>
            <a:r>
              <a:rPr lang="ru-RU" dirty="0"/>
              <a:t>должно быть юридически действительным для всех контрагентов в ходе обычной деятельности, а также в случае невыполнения обязательств, неплатежеспособности или банкротства</a:t>
            </a:r>
          </a:p>
        </p:txBody>
      </p:sp>
    </p:spTree>
    <p:extLst>
      <p:ext uri="{BB962C8B-B14F-4D97-AF65-F5344CB8AC3E}">
        <p14:creationId xmlns:p14="http://schemas.microsoft.com/office/powerpoint/2010/main" val="5384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551921"/>
            <a:ext cx="8911687" cy="1280890"/>
          </a:xfrm>
        </p:spPr>
        <p:txBody>
          <a:bodyPr>
            <a:noAutofit/>
          </a:bodyPr>
          <a:lstStyle/>
          <a:p>
            <a:r>
              <a:rPr lang="ru-RU" sz="2800" dirty="0"/>
              <a:t>раскрытия информации в соответствии с требованиями </a:t>
            </a:r>
            <a:r>
              <a:rPr lang="ru-RU" sz="2800" u="sng" dirty="0">
                <a:hlinkClick r:id="rId3"/>
              </a:rPr>
              <a:t>МСФО (IAS) 36</a:t>
            </a:r>
            <a:r>
              <a:rPr lang="ru-RU" sz="2800" dirty="0"/>
              <a:t> «Обесценение активов</a:t>
            </a:r>
          </a:p>
        </p:txBody>
      </p:sp>
      <p:sp>
        <p:nvSpPr>
          <p:cNvPr id="3" name="Объект 2"/>
          <p:cNvSpPr>
            <a:spLocks noGrp="1"/>
          </p:cNvSpPr>
          <p:nvPr>
            <p:ph idx="1"/>
          </p:nvPr>
        </p:nvSpPr>
        <p:spPr/>
        <p:txBody>
          <a:bodyPr/>
          <a:lstStyle/>
          <a:p>
            <a:pPr lvl="0" fontAlgn="base"/>
            <a:r>
              <a:rPr lang="ru-RU" dirty="0"/>
              <a:t>отменено требование раскрытия информации о возмещаемой сумме, если генерирующая единица (ЕГДС) содержит </a:t>
            </a:r>
            <a:r>
              <a:rPr lang="ru-RU" dirty="0" err="1"/>
              <a:t>гудвил</a:t>
            </a:r>
            <a:r>
              <a:rPr lang="ru-RU" dirty="0"/>
              <a:t> или нематериальные активы с неопределенным сроком службы, но при этом обесценение не возникло;</a:t>
            </a:r>
          </a:p>
          <a:p>
            <a:pPr lvl="0" fontAlgn="base"/>
            <a:r>
              <a:rPr lang="ru-RU" dirty="0"/>
              <a:t>включено требование раскрытия информации о возмещаемой сумме актива или ЕГДС в случае признания или пересмотра убытка от обесценения;</a:t>
            </a:r>
          </a:p>
          <a:p>
            <a:pPr lvl="0" fontAlgn="base"/>
            <a:r>
              <a:rPr lang="ru-RU" dirty="0"/>
              <a:t>включено требование подробного раскрытия информации о том, как была проведена оценка по справедливой стоимости за вычетом затрат на выбытие в случае признания убытка от обесценения или его сторнирования.</a:t>
            </a:r>
          </a:p>
          <a:p>
            <a:endParaRPr lang="ru-RU" dirty="0"/>
          </a:p>
        </p:txBody>
      </p:sp>
    </p:spTree>
    <p:extLst>
      <p:ext uri="{BB962C8B-B14F-4D97-AF65-F5344CB8AC3E}">
        <p14:creationId xmlns:p14="http://schemas.microsoft.com/office/powerpoint/2010/main" val="2504977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«Учет государственных сборов по КРМФО (IFRIC) 21»</a:t>
            </a:r>
          </a:p>
        </p:txBody>
      </p:sp>
      <p:sp>
        <p:nvSpPr>
          <p:cNvPr id="3" name="Объект 2"/>
          <p:cNvSpPr>
            <a:spLocks noGrp="1"/>
          </p:cNvSpPr>
          <p:nvPr>
            <p:ph idx="1"/>
          </p:nvPr>
        </p:nvSpPr>
        <p:spPr/>
        <p:txBody>
          <a:bodyPr>
            <a:normAutofit lnSpcReduction="10000"/>
          </a:bodyPr>
          <a:lstStyle/>
          <a:p>
            <a:r>
              <a:rPr lang="ru-RU" dirty="0" smtClean="0"/>
              <a:t>признание </a:t>
            </a:r>
            <a:r>
              <a:rPr lang="ru-RU" dirty="0"/>
              <a:t>обязательства позже, чем принято в настоящее время, в частности если сборы зависят от обстоятельств на конкретную </a:t>
            </a:r>
            <a:r>
              <a:rPr lang="ru-RU" dirty="0" smtClean="0"/>
              <a:t>дату</a:t>
            </a:r>
          </a:p>
          <a:p>
            <a:r>
              <a:rPr lang="ru-RU" b="1" dirty="0"/>
              <a:t>Обязывающим является событие, которое определяется законодательством как событие, приводящее к обязательству по уплате сбора.</a:t>
            </a:r>
            <a:r>
              <a:rPr lang="ru-RU" dirty="0"/>
              <a:t> </a:t>
            </a:r>
            <a:endParaRPr lang="ru-RU" dirty="0" smtClean="0"/>
          </a:p>
          <a:p>
            <a:r>
              <a:rPr lang="ru-RU" b="1" dirty="0"/>
              <a:t>Обязательство по уплате сбора признается</a:t>
            </a:r>
            <a:r>
              <a:rPr lang="ru-RU" dirty="0"/>
              <a:t> при возникновении обязывающего </a:t>
            </a:r>
            <a:r>
              <a:rPr lang="ru-RU" dirty="0" smtClean="0"/>
              <a:t>события</a:t>
            </a:r>
          </a:p>
          <a:p>
            <a:r>
              <a:rPr lang="ru-RU" dirty="0"/>
              <a:t>Событие может возникать в определенный момент или постепенно в течение какого-то </a:t>
            </a:r>
            <a:r>
              <a:rPr lang="ru-RU" dirty="0" smtClean="0"/>
              <a:t>времени</a:t>
            </a:r>
          </a:p>
          <a:p>
            <a:r>
              <a:rPr lang="ru-RU" dirty="0" smtClean="0"/>
              <a:t>Вывод – в условной оценке оценочного обязательства по предстоящим отпускам отчисления на обязательное социальное страхование учитываться не должны</a:t>
            </a:r>
          </a:p>
          <a:p>
            <a:endParaRPr lang="ru-RU" dirty="0"/>
          </a:p>
        </p:txBody>
      </p:sp>
    </p:spTree>
    <p:extLst>
      <p:ext uri="{BB962C8B-B14F-4D97-AF65-F5344CB8AC3E}">
        <p14:creationId xmlns:p14="http://schemas.microsoft.com/office/powerpoint/2010/main" val="3094412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dirty="0"/>
              <a:t>Основные принципы </a:t>
            </a:r>
            <a:r>
              <a:rPr lang="ru-RU" altLang="ru-RU" dirty="0" smtClean="0"/>
              <a:t> и различия в учете</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970811814"/>
              </p:ext>
            </p:extLst>
          </p:nvPr>
        </p:nvGraphicFramePr>
        <p:xfrm>
          <a:off x="2592925" y="2133600"/>
          <a:ext cx="8911687" cy="4724400"/>
        </p:xfrm>
        <a:graphic>
          <a:graphicData uri="http://schemas.openxmlformats.org/drawingml/2006/table">
            <a:tbl>
              <a:tblPr firstRow="1" bandRow="1">
                <a:tableStyleId>{5C22544A-7EE6-4342-B048-85BDC9FD1C3A}</a:tableStyleId>
              </a:tblPr>
              <a:tblGrid>
                <a:gridCol w="3603876"/>
                <a:gridCol w="5307811"/>
              </a:tblGrid>
              <a:tr h="13520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altLang="ru-RU" sz="1800" dirty="0" smtClean="0"/>
                        <a:t>МСФО</a:t>
                      </a:r>
                    </a:p>
                    <a:p>
                      <a:endParaRPr lang="ru-RU" dirty="0"/>
                    </a:p>
                  </a:txBody>
                  <a:tcPr/>
                </a:tc>
                <a:tc>
                  <a:txBody>
                    <a:bodyPr/>
                    <a:lstStyle/>
                    <a:p>
                      <a:r>
                        <a:rPr lang="ru-RU" altLang="ru-RU" sz="1800" dirty="0" err="1" smtClean="0"/>
                        <a:t>РсБУ</a:t>
                      </a:r>
                      <a:endParaRPr lang="ru-RU" dirty="0"/>
                    </a:p>
                  </a:txBody>
                  <a:tcPr/>
                </a:tc>
              </a:tr>
              <a:tr h="3372376">
                <a:tc>
                  <a:txBody>
                    <a:bodyPr/>
                    <a:lstStyle/>
                    <a:p>
                      <a:pPr>
                        <a:lnSpc>
                          <a:spcPct val="90000"/>
                        </a:lnSpc>
                      </a:pPr>
                      <a:r>
                        <a:rPr lang="ru-RU" altLang="ru-RU" sz="1800" dirty="0" smtClean="0"/>
                        <a:t>Достоверное представление</a:t>
                      </a:r>
                    </a:p>
                    <a:p>
                      <a:pPr>
                        <a:lnSpc>
                          <a:spcPct val="90000"/>
                        </a:lnSpc>
                      </a:pPr>
                      <a:r>
                        <a:rPr lang="ru-RU" altLang="ru-RU" sz="1800" dirty="0" smtClean="0"/>
                        <a:t>Непрерывность деятельности. </a:t>
                      </a:r>
                    </a:p>
                    <a:p>
                      <a:pPr>
                        <a:lnSpc>
                          <a:spcPct val="90000"/>
                        </a:lnSpc>
                      </a:pPr>
                      <a:r>
                        <a:rPr lang="ru-RU" altLang="ru-RU" sz="1800" dirty="0" smtClean="0"/>
                        <a:t>Принцип  начисления. </a:t>
                      </a:r>
                    </a:p>
                    <a:p>
                      <a:pPr>
                        <a:lnSpc>
                          <a:spcPct val="90000"/>
                        </a:lnSpc>
                      </a:pPr>
                      <a:r>
                        <a:rPr lang="ru-RU" altLang="ru-RU" sz="1800" dirty="0" smtClean="0"/>
                        <a:t>Существенность и агрегирование. </a:t>
                      </a:r>
                    </a:p>
                    <a:p>
                      <a:pPr>
                        <a:lnSpc>
                          <a:spcPct val="90000"/>
                        </a:lnSpc>
                      </a:pPr>
                      <a:r>
                        <a:rPr lang="ru-RU" altLang="ru-RU" sz="1800" dirty="0" smtClean="0"/>
                        <a:t>Взаимозачет. </a:t>
                      </a:r>
                    </a:p>
                    <a:p>
                      <a:pPr>
                        <a:lnSpc>
                          <a:spcPct val="90000"/>
                        </a:lnSpc>
                      </a:pPr>
                      <a:r>
                        <a:rPr lang="ru-RU" altLang="ru-RU" sz="1800" dirty="0" smtClean="0"/>
                        <a:t>Сопоставимость информации.</a:t>
                      </a:r>
                    </a:p>
                    <a:p>
                      <a:pPr>
                        <a:lnSpc>
                          <a:spcPct val="90000"/>
                        </a:lnSpc>
                      </a:pPr>
                      <a:r>
                        <a:rPr lang="ru-RU" altLang="ru-RU" sz="1800" dirty="0" smtClean="0"/>
                        <a:t> Последовательность в представлении</a:t>
                      </a:r>
                      <a:endParaRPr lang="ru-RU" dirty="0"/>
                    </a:p>
                  </a:txBody>
                  <a:tcPr/>
                </a:tc>
                <a:tc>
                  <a:txBody>
                    <a:bodyPr/>
                    <a:lstStyle/>
                    <a:p>
                      <a:pPr>
                        <a:lnSpc>
                          <a:spcPct val="90000"/>
                        </a:lnSpc>
                      </a:pPr>
                      <a:r>
                        <a:rPr lang="ru-RU" altLang="ru-RU" sz="1800" dirty="0" smtClean="0"/>
                        <a:t> допущение имущественной обособленности, </a:t>
                      </a:r>
                    </a:p>
                    <a:p>
                      <a:pPr>
                        <a:lnSpc>
                          <a:spcPct val="90000"/>
                        </a:lnSpc>
                      </a:pPr>
                      <a:r>
                        <a:rPr lang="ru-RU" altLang="ru-RU" sz="1800" dirty="0" smtClean="0"/>
                        <a:t>допущение непрерывности деятельности, </a:t>
                      </a:r>
                    </a:p>
                    <a:p>
                      <a:pPr>
                        <a:lnSpc>
                          <a:spcPct val="90000"/>
                        </a:lnSpc>
                      </a:pPr>
                      <a:r>
                        <a:rPr lang="ru-RU" altLang="ru-RU" sz="1800" dirty="0" smtClean="0"/>
                        <a:t>допущение последовательности применения учетной политики, </a:t>
                      </a:r>
                    </a:p>
                    <a:p>
                      <a:pPr>
                        <a:lnSpc>
                          <a:spcPct val="90000"/>
                        </a:lnSpc>
                      </a:pPr>
                      <a:r>
                        <a:rPr lang="ru-RU" altLang="ru-RU" sz="1800" dirty="0" smtClean="0"/>
                        <a:t>допущение временной определенности фактов хозяйственной деятельности </a:t>
                      </a:r>
                    </a:p>
                    <a:p>
                      <a:endParaRPr lang="ru-RU" dirty="0"/>
                    </a:p>
                  </a:txBody>
                  <a:tcPr/>
                </a:tc>
              </a:tr>
            </a:tbl>
          </a:graphicData>
        </a:graphic>
      </p:graphicFrame>
    </p:spTree>
    <p:extLst>
      <p:ext uri="{BB962C8B-B14F-4D97-AF65-F5344CB8AC3E}">
        <p14:creationId xmlns:p14="http://schemas.microsoft.com/office/powerpoint/2010/main" val="3471719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dirty="0" smtClean="0"/>
              <a:t>МСФО как организация</a:t>
            </a:r>
            <a:br>
              <a:rPr lang="ru-RU" altLang="ru-RU" dirty="0" smtClean="0"/>
            </a:br>
            <a:r>
              <a:rPr lang="en-US" altLang="ru-RU" dirty="0"/>
              <a:t>http://</a:t>
            </a:r>
            <a:r>
              <a:rPr lang="en-US" altLang="ru-RU" dirty="0" smtClean="0"/>
              <a:t>www.ifrs.org</a:t>
            </a:r>
            <a:endParaRPr lang="ru-RU" dirty="0"/>
          </a:p>
        </p:txBody>
      </p:sp>
      <p:pic>
        <p:nvPicPr>
          <p:cNvPr id="8" name="Объект 7"/>
          <p:cNvPicPr>
            <a:picLocks noGrp="1" noChangeAspect="1"/>
          </p:cNvPicPr>
          <p:nvPr>
            <p:ph idx="1"/>
          </p:nvPr>
        </p:nvPicPr>
        <p:blipFill>
          <a:blip r:embed="rId2"/>
          <a:stretch>
            <a:fillRect/>
          </a:stretch>
        </p:blipFill>
        <p:spPr>
          <a:xfrm>
            <a:off x="2006425" y="1905000"/>
            <a:ext cx="8805332" cy="4953000"/>
          </a:xfrm>
          <a:prstGeom prst="rect">
            <a:avLst/>
          </a:prstGeom>
        </p:spPr>
      </p:pic>
    </p:spTree>
    <p:extLst>
      <p:ext uri="{BB962C8B-B14F-4D97-AF65-F5344CB8AC3E}">
        <p14:creationId xmlns:p14="http://schemas.microsoft.com/office/powerpoint/2010/main" val="1257161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Этапы принятия стандарта по Договорам страхования</a:t>
            </a:r>
            <a:endParaRPr lang="ru-RU" dirty="0"/>
          </a:p>
        </p:txBody>
      </p:sp>
      <p:sp>
        <p:nvSpPr>
          <p:cNvPr id="3" name="Объект 2"/>
          <p:cNvSpPr>
            <a:spLocks noGrp="1"/>
          </p:cNvSpPr>
          <p:nvPr>
            <p:ph idx="1"/>
          </p:nvPr>
        </p:nvSpPr>
        <p:spPr/>
        <p:txBody>
          <a:bodyPr/>
          <a:lstStyle/>
          <a:p>
            <a:r>
              <a:rPr lang="ru-RU" dirty="0" smtClean="0"/>
              <a:t>2004 – </a:t>
            </a:r>
            <a:r>
              <a:rPr lang="en-US" dirty="0" smtClean="0"/>
              <a:t>IFRS 4 </a:t>
            </a:r>
            <a:r>
              <a:rPr lang="ru-RU" dirty="0" smtClean="0"/>
              <a:t>Договоры страхования фаза 1</a:t>
            </a:r>
          </a:p>
          <a:p>
            <a:r>
              <a:rPr lang="ru-RU" dirty="0" smtClean="0"/>
              <a:t>2007, май – документ для обсуждения – взгляд на договоры страхования</a:t>
            </a:r>
          </a:p>
          <a:p>
            <a:r>
              <a:rPr lang="ru-RU" dirty="0" smtClean="0"/>
              <a:t>2010, июль – Проект стандарта  ( </a:t>
            </a:r>
            <a:r>
              <a:rPr lang="en-US" dirty="0" smtClean="0"/>
              <a:t>Exposure </a:t>
            </a:r>
            <a:r>
              <a:rPr lang="en-US" dirty="0"/>
              <a:t>Draft </a:t>
            </a:r>
            <a:r>
              <a:rPr lang="ru-RU" dirty="0" smtClean="0"/>
              <a:t>)  Договоры страхования</a:t>
            </a:r>
          </a:p>
          <a:p>
            <a:r>
              <a:rPr lang="ru-RU" dirty="0" smtClean="0"/>
              <a:t>2013, </a:t>
            </a:r>
            <a:r>
              <a:rPr lang="ru-RU" dirty="0" smtClean="0"/>
              <a:t>июнь </a:t>
            </a:r>
            <a:r>
              <a:rPr lang="ru-RU" dirty="0" smtClean="0"/>
              <a:t>– пересмотренный проект стандарта Договоры страхования ( обсуждение до октября 2013</a:t>
            </a:r>
          </a:p>
          <a:p>
            <a:r>
              <a:rPr lang="ru-RU" dirty="0" smtClean="0"/>
              <a:t>2014 – стадия выработки решений по отдельным нерешенным вопросам</a:t>
            </a:r>
          </a:p>
          <a:p>
            <a:r>
              <a:rPr lang="ru-RU" dirty="0" smtClean="0"/>
              <a:t>2015 – опубликование стандарта ( окончание фазы 2)</a:t>
            </a:r>
          </a:p>
          <a:p>
            <a:r>
              <a:rPr lang="ru-RU" dirty="0" smtClean="0"/>
              <a:t>2017 – обязательно к применению</a:t>
            </a:r>
            <a:endParaRPr lang="en-US" dirty="0"/>
          </a:p>
          <a:p>
            <a:endParaRPr lang="ru-RU" dirty="0"/>
          </a:p>
        </p:txBody>
      </p:sp>
    </p:spTree>
    <p:extLst>
      <p:ext uri="{BB962C8B-B14F-4D97-AF65-F5344CB8AC3E}">
        <p14:creationId xmlns:p14="http://schemas.microsoft.com/office/powerpoint/2010/main" val="24212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altLang="ru-RU" sz="1800" dirty="0"/>
              <a:t>Информационное письмо ФСФР России от 21.03.2013 N 13-</a:t>
            </a:r>
            <a:r>
              <a:rPr lang="ru-RU" altLang="ru-RU" sz="1800" b="1" dirty="0"/>
              <a:t>ДП</a:t>
            </a:r>
            <a:r>
              <a:rPr lang="ru-RU" altLang="ru-RU" sz="1800" dirty="0"/>
              <a:t>-12/9549</a:t>
            </a:r>
            <a:br>
              <a:rPr lang="ru-RU" altLang="ru-RU" sz="1800" dirty="0"/>
            </a:br>
            <a:r>
              <a:rPr lang="ru-RU" altLang="ru-RU" sz="1800" dirty="0"/>
              <a:t>"О Методических рекомендациях по составлению страховыми организациями консолидированной финансовой отчетности за 2012 год в соответствии с Международными стандартами финансовой отчетности"</a:t>
            </a:r>
            <a:endParaRPr lang="ru-RU" sz="1800" dirty="0"/>
          </a:p>
        </p:txBody>
      </p:sp>
      <p:sp>
        <p:nvSpPr>
          <p:cNvPr id="3" name="Объект 2"/>
          <p:cNvSpPr>
            <a:spLocks noGrp="1"/>
          </p:cNvSpPr>
          <p:nvPr>
            <p:ph idx="1"/>
          </p:nvPr>
        </p:nvSpPr>
        <p:spPr>
          <a:xfrm>
            <a:off x="2589212" y="1905000"/>
            <a:ext cx="8915400" cy="4728117"/>
          </a:xfrm>
        </p:spPr>
        <p:txBody>
          <a:bodyPr>
            <a:normAutofit lnSpcReduction="10000"/>
          </a:bodyPr>
          <a:lstStyle/>
          <a:p>
            <a:pPr>
              <a:lnSpc>
                <a:spcPct val="80000"/>
              </a:lnSpc>
            </a:pPr>
            <a:r>
              <a:rPr lang="ru-RU" altLang="ru-RU" sz="2200" b="1" dirty="0">
                <a:solidFill>
                  <a:srgbClr val="131313"/>
                </a:solidFill>
                <a:hlinkClick r:id="rId2"/>
              </a:rPr>
              <a:t>Приложение. Методические рекомендации по составлению страховыми организациями консолидированной финансовой отчетности за 2012 год в соответствии с Международными стандартами финансовой отчетности</a:t>
            </a:r>
            <a:endParaRPr lang="ru-RU" altLang="ru-RU" sz="2200" b="1" dirty="0">
              <a:solidFill>
                <a:srgbClr val="131313"/>
              </a:solidFill>
            </a:endParaRPr>
          </a:p>
          <a:p>
            <a:pPr lvl="1">
              <a:lnSpc>
                <a:spcPct val="80000"/>
              </a:lnSpc>
            </a:pPr>
            <a:r>
              <a:rPr lang="ru-RU" altLang="ru-RU" sz="1500" b="1" dirty="0">
                <a:solidFill>
                  <a:srgbClr val="131313"/>
                </a:solidFill>
                <a:hlinkClick r:id="rId3"/>
              </a:rPr>
              <a:t>I. Общие положения</a:t>
            </a:r>
            <a:endParaRPr lang="ru-RU" altLang="ru-RU" sz="1500" b="1" dirty="0">
              <a:solidFill>
                <a:srgbClr val="131313"/>
              </a:solidFill>
            </a:endParaRPr>
          </a:p>
          <a:p>
            <a:pPr lvl="1">
              <a:lnSpc>
                <a:spcPct val="80000"/>
              </a:lnSpc>
            </a:pPr>
            <a:r>
              <a:rPr lang="ru-RU" altLang="ru-RU" sz="1500" b="1" dirty="0">
                <a:solidFill>
                  <a:srgbClr val="131313"/>
                </a:solidFill>
                <a:hlinkClick r:id="rId4"/>
              </a:rPr>
              <a:t>II. Первое применение МСФО</a:t>
            </a:r>
            <a:endParaRPr lang="ru-RU" altLang="ru-RU" sz="1500" b="1" dirty="0">
              <a:solidFill>
                <a:srgbClr val="131313"/>
              </a:solidFill>
            </a:endParaRPr>
          </a:p>
          <a:p>
            <a:pPr lvl="1">
              <a:lnSpc>
                <a:spcPct val="80000"/>
              </a:lnSpc>
            </a:pPr>
            <a:r>
              <a:rPr lang="ru-RU" altLang="ru-RU" sz="1500" b="1" dirty="0">
                <a:solidFill>
                  <a:srgbClr val="131313"/>
                </a:solidFill>
                <a:hlinkClick r:id="rId5"/>
              </a:rPr>
              <a:t>III. МСФО (IFRS) 4 "Договоры страхования"</a:t>
            </a:r>
            <a:endParaRPr lang="ru-RU" altLang="ru-RU" sz="1500" b="1" dirty="0">
              <a:solidFill>
                <a:srgbClr val="131313"/>
              </a:solidFill>
            </a:endParaRPr>
          </a:p>
          <a:p>
            <a:pPr lvl="1">
              <a:lnSpc>
                <a:spcPct val="80000"/>
              </a:lnSpc>
            </a:pPr>
            <a:r>
              <a:rPr lang="ru-RU" altLang="ru-RU" sz="1500" b="1" dirty="0">
                <a:solidFill>
                  <a:srgbClr val="131313"/>
                </a:solidFill>
                <a:hlinkClick r:id="rId6"/>
              </a:rPr>
              <a:t>IV. Страховые обязательства (страховые резервы)</a:t>
            </a:r>
            <a:endParaRPr lang="ru-RU" altLang="ru-RU" sz="1500" b="1" dirty="0">
              <a:solidFill>
                <a:srgbClr val="131313"/>
              </a:solidFill>
            </a:endParaRPr>
          </a:p>
          <a:p>
            <a:pPr lvl="1">
              <a:lnSpc>
                <a:spcPct val="80000"/>
              </a:lnSpc>
            </a:pPr>
            <a:r>
              <a:rPr lang="ru-RU" altLang="ru-RU" sz="1500" b="1" dirty="0">
                <a:solidFill>
                  <a:srgbClr val="131313"/>
                </a:solidFill>
                <a:hlinkClick r:id="rId7"/>
              </a:rPr>
              <a:t>V. Размещение средств</a:t>
            </a:r>
            <a:endParaRPr lang="ru-RU" altLang="ru-RU" sz="1500" b="1" dirty="0">
              <a:solidFill>
                <a:srgbClr val="131313"/>
              </a:solidFill>
            </a:endParaRPr>
          </a:p>
          <a:p>
            <a:pPr lvl="1">
              <a:lnSpc>
                <a:spcPct val="80000"/>
              </a:lnSpc>
            </a:pPr>
            <a:r>
              <a:rPr lang="ru-RU" altLang="ru-RU" sz="1500" b="1" dirty="0">
                <a:solidFill>
                  <a:srgbClr val="131313"/>
                </a:solidFill>
                <a:hlinkClick r:id="rId8"/>
              </a:rPr>
              <a:t>VI. Представление отдельных статей в отчетности страховых организаций</a:t>
            </a:r>
            <a:endParaRPr lang="ru-RU" altLang="ru-RU" sz="1500" b="1" dirty="0">
              <a:solidFill>
                <a:srgbClr val="131313"/>
              </a:solidFill>
            </a:endParaRPr>
          </a:p>
          <a:p>
            <a:pPr lvl="1">
              <a:lnSpc>
                <a:spcPct val="80000"/>
              </a:lnSpc>
            </a:pPr>
            <a:r>
              <a:rPr lang="ru-RU" altLang="ru-RU" sz="1500" b="1" dirty="0">
                <a:solidFill>
                  <a:srgbClr val="131313"/>
                </a:solidFill>
                <a:hlinkClick r:id="rId9"/>
              </a:rPr>
              <a:t>VII. Консолидированная отчетность</a:t>
            </a:r>
            <a:endParaRPr lang="ru-RU" altLang="ru-RU" sz="1500" b="1" dirty="0">
              <a:solidFill>
                <a:srgbClr val="131313"/>
              </a:solidFill>
            </a:endParaRPr>
          </a:p>
          <a:p>
            <a:pPr lvl="1">
              <a:lnSpc>
                <a:spcPct val="80000"/>
              </a:lnSpc>
            </a:pPr>
            <a:r>
              <a:rPr lang="ru-RU" altLang="ru-RU" sz="1500" b="1" dirty="0">
                <a:solidFill>
                  <a:srgbClr val="131313"/>
                </a:solidFill>
                <a:hlinkClick r:id="rId10"/>
              </a:rPr>
              <a:t>Приложение N 1. Рекомендуемые образцы форм консолидированной финансовой отчетности страховых организаций</a:t>
            </a:r>
            <a:endParaRPr lang="ru-RU" altLang="ru-RU" sz="1500" b="1" dirty="0">
              <a:solidFill>
                <a:srgbClr val="131313"/>
              </a:solidFill>
            </a:endParaRPr>
          </a:p>
          <a:p>
            <a:pPr lvl="1">
              <a:lnSpc>
                <a:spcPct val="80000"/>
              </a:lnSpc>
            </a:pPr>
            <a:r>
              <a:rPr lang="ru-RU" altLang="ru-RU" sz="1500" b="1" dirty="0">
                <a:solidFill>
                  <a:srgbClr val="131313"/>
                </a:solidFill>
                <a:hlinkClick r:id="rId11"/>
              </a:rPr>
              <a:t>Приложение N 2. Выдержки из основ для выводов по МСФО (IFRS) 4 "Договоры страхования" (неофициальный перевод с английского языка)</a:t>
            </a:r>
            <a:endParaRPr lang="ru-RU" altLang="ru-RU" sz="1500" b="1" dirty="0">
              <a:solidFill>
                <a:srgbClr val="131313"/>
              </a:solidFill>
            </a:endParaRPr>
          </a:p>
          <a:p>
            <a:pPr lvl="1">
              <a:lnSpc>
                <a:spcPct val="80000"/>
              </a:lnSpc>
            </a:pPr>
            <a:r>
              <a:rPr lang="ru-RU" altLang="ru-RU" sz="1500" b="1" dirty="0">
                <a:solidFill>
                  <a:srgbClr val="131313"/>
                </a:solidFill>
                <a:hlinkClick r:id="rId12"/>
              </a:rPr>
              <a:t>Приложение N 3. Выдержки из руководства по применению МСФО (IFRS) 4 "Договоры страхования" (неофициальный перевод с английского языка)</a:t>
            </a:r>
            <a:endParaRPr lang="ru-RU" altLang="ru-RU" sz="1500" b="1" dirty="0">
              <a:solidFill>
                <a:srgbClr val="131313"/>
              </a:solidFill>
            </a:endParaRPr>
          </a:p>
          <a:p>
            <a:endParaRPr lang="ru-RU" dirty="0"/>
          </a:p>
        </p:txBody>
      </p:sp>
    </p:spTree>
    <p:extLst>
      <p:ext uri="{BB962C8B-B14F-4D97-AF65-F5344CB8AC3E}">
        <p14:creationId xmlns:p14="http://schemas.microsoft.com/office/powerpoint/2010/main" val="3471603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603" y="551921"/>
            <a:ext cx="8911687" cy="1280890"/>
          </a:xfrm>
        </p:spPr>
        <p:txBody>
          <a:bodyPr>
            <a:noAutofit/>
          </a:bodyPr>
          <a:lstStyle/>
          <a:p>
            <a:r>
              <a:rPr lang="ru-RU" altLang="ru-RU" sz="2000" dirty="0" smtClean="0"/>
              <a:t>Методические рекомендации по </a:t>
            </a:r>
            <a:r>
              <a:rPr lang="ru-RU" altLang="ru-RU" sz="2000" dirty="0"/>
              <a:t>составлению страховыми организациями консолидированной финансовой </a:t>
            </a:r>
            <a:r>
              <a:rPr lang="ru-RU" altLang="ru-RU" sz="2000"/>
              <a:t>отчетности </a:t>
            </a:r>
            <a:r>
              <a:rPr lang="ru-RU" altLang="ru-RU" sz="2000" smtClean="0"/>
              <a:t>в </a:t>
            </a:r>
            <a:r>
              <a:rPr lang="ru-RU" altLang="ru-RU" sz="2000" dirty="0"/>
              <a:t>соответствии с Международными стандартами финансовой отчетности"</a:t>
            </a:r>
            <a:endParaRPr lang="ru-RU" sz="2000" dirty="0"/>
          </a:p>
        </p:txBody>
      </p:sp>
      <p:sp>
        <p:nvSpPr>
          <p:cNvPr id="3" name="Объект 2"/>
          <p:cNvSpPr>
            <a:spLocks noGrp="1"/>
          </p:cNvSpPr>
          <p:nvPr>
            <p:ph idx="1"/>
          </p:nvPr>
        </p:nvSpPr>
        <p:spPr>
          <a:xfrm>
            <a:off x="2589212" y="2598820"/>
            <a:ext cx="8915400" cy="4018548"/>
          </a:xfrm>
        </p:spPr>
        <p:txBody>
          <a:bodyPr>
            <a:normAutofit fontScale="92500" lnSpcReduction="10000"/>
          </a:bodyPr>
          <a:lstStyle/>
          <a:p>
            <a:pPr>
              <a:lnSpc>
                <a:spcPct val="80000"/>
              </a:lnSpc>
            </a:pPr>
            <a:r>
              <a:rPr lang="ru-RU" altLang="ru-RU" dirty="0"/>
              <a:t>Использование существующей учетной политики и с учетом отдельных изменений, а именно:</a:t>
            </a:r>
          </a:p>
          <a:p>
            <a:pPr>
              <a:lnSpc>
                <a:spcPct val="80000"/>
              </a:lnSpc>
            </a:pPr>
            <a:r>
              <a:rPr lang="ru-RU" altLang="ru-RU" dirty="0"/>
              <a:t>1) временное освобождение от применения некоторых существующих стандартов;</a:t>
            </a:r>
          </a:p>
          <a:p>
            <a:pPr>
              <a:lnSpc>
                <a:spcPct val="80000"/>
              </a:lnSpc>
            </a:pPr>
            <a:r>
              <a:rPr lang="ru-RU" altLang="ru-RU" dirty="0"/>
              <a:t>2) введение пяти обязательных конкретных требований:</a:t>
            </a:r>
          </a:p>
          <a:p>
            <a:pPr>
              <a:lnSpc>
                <a:spcPct val="80000"/>
              </a:lnSpc>
            </a:pPr>
            <a:r>
              <a:rPr lang="ru-RU" altLang="ru-RU" dirty="0"/>
              <a:t>а) запрет на признание стабилизационных резервов в составе страховых обязательств;</a:t>
            </a:r>
          </a:p>
          <a:p>
            <a:pPr>
              <a:lnSpc>
                <a:spcPct val="80000"/>
              </a:lnSpc>
            </a:pPr>
            <a:r>
              <a:rPr lang="ru-RU" altLang="ru-RU" dirty="0"/>
              <a:t>б) проведение проверки адекватности страховых обязательств;</a:t>
            </a:r>
          </a:p>
          <a:p>
            <a:pPr>
              <a:lnSpc>
                <a:spcPct val="80000"/>
              </a:lnSpc>
            </a:pPr>
            <a:r>
              <a:rPr lang="ru-RU" altLang="ru-RU" dirty="0"/>
              <a:t>в) условия прекращения признания страхового обязательства;</a:t>
            </a:r>
          </a:p>
          <a:p>
            <a:pPr>
              <a:lnSpc>
                <a:spcPct val="80000"/>
              </a:lnSpc>
            </a:pPr>
            <a:r>
              <a:rPr lang="ru-RU" altLang="ru-RU" dirty="0"/>
              <a:t>г) запрет на осуществление зачета в отношении страхового обязательства и активов, связанных с перестрахованием;</a:t>
            </a:r>
          </a:p>
          <a:p>
            <a:pPr>
              <a:lnSpc>
                <a:spcPct val="80000"/>
              </a:lnSpc>
            </a:pPr>
            <a:r>
              <a:rPr lang="ru-RU" altLang="ru-RU" dirty="0"/>
              <a:t>д) проведение теста на обесценение активов перестрахования;</a:t>
            </a:r>
          </a:p>
          <a:p>
            <a:pPr>
              <a:lnSpc>
                <a:spcPct val="80000"/>
              </a:lnSpc>
            </a:pPr>
            <a:r>
              <a:rPr lang="ru-RU" altLang="ru-RU" dirty="0"/>
              <a:t>3) запрет на введение некоторых подходов, если они не применялись страховщиком ранее (применение </a:t>
            </a:r>
            <a:r>
              <a:rPr lang="ru-RU" altLang="ru-RU" dirty="0" err="1"/>
              <a:t>неединообразной</a:t>
            </a:r>
            <a:r>
              <a:rPr lang="ru-RU" altLang="ru-RU" dirty="0"/>
              <a:t> учетной политики в отношении страховщиков, подлежащих консолидации, запрет на признание договоров финансовой гарантии договорами страхования).</a:t>
            </a:r>
          </a:p>
          <a:p>
            <a:endParaRPr lang="ru-RU" dirty="0"/>
          </a:p>
        </p:txBody>
      </p:sp>
    </p:spTree>
    <p:extLst>
      <p:ext uri="{BB962C8B-B14F-4D97-AF65-F5344CB8AC3E}">
        <p14:creationId xmlns:p14="http://schemas.microsoft.com/office/powerpoint/2010/main" val="1284932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0899" name="Rectangle 3"/>
          <p:cNvSpPr>
            <a:spLocks noGrp="1" noChangeArrowheads="1"/>
          </p:cNvSpPr>
          <p:nvPr>
            <p:ph type="body" idx="1"/>
          </p:nvPr>
        </p:nvSpPr>
        <p:spPr/>
        <p:txBody>
          <a:bodyPr>
            <a:normAutofit fontScale="92500" lnSpcReduction="10000"/>
          </a:bodyPr>
          <a:lstStyle/>
          <a:p>
            <a:pPr>
              <a:lnSpc>
                <a:spcPct val="90000"/>
              </a:lnSpc>
            </a:pPr>
            <a:r>
              <a:rPr lang="ru-RU" altLang="ru-RU" sz="2800"/>
              <a:t>Не признаются договорами страхования, в частности:</a:t>
            </a:r>
          </a:p>
          <a:p>
            <a:pPr>
              <a:lnSpc>
                <a:spcPct val="90000"/>
              </a:lnSpc>
            </a:pPr>
            <a:r>
              <a:rPr lang="ru-RU" altLang="ru-RU" sz="2800"/>
              <a:t>ОМС</a:t>
            </a:r>
          </a:p>
          <a:p>
            <a:pPr>
              <a:lnSpc>
                <a:spcPct val="90000"/>
              </a:lnSpc>
            </a:pPr>
            <a:r>
              <a:rPr lang="ru-RU" altLang="ru-RU" sz="2800"/>
              <a:t>ДМС без значительного риска</a:t>
            </a:r>
          </a:p>
          <a:p>
            <a:pPr>
              <a:lnSpc>
                <a:spcPct val="90000"/>
              </a:lnSpc>
            </a:pPr>
            <a:r>
              <a:rPr lang="ru-RU" altLang="ru-RU" sz="2800"/>
              <a:t>Страхование жизни на дожитие</a:t>
            </a:r>
          </a:p>
          <a:p>
            <a:pPr>
              <a:lnSpc>
                <a:spcPct val="90000"/>
              </a:lnSpc>
            </a:pPr>
            <a:r>
              <a:rPr lang="ru-RU" altLang="ru-RU" sz="2800"/>
              <a:t>Страхование предпринимательского риска если нет неблагоприятных последствий</a:t>
            </a:r>
          </a:p>
          <a:p>
            <a:pPr>
              <a:lnSpc>
                <a:spcPct val="90000"/>
              </a:lnSpc>
            </a:pPr>
            <a:r>
              <a:rPr lang="ru-RU" altLang="ru-RU" sz="2800"/>
              <a:t>Система перестрахования на базе фронтирования</a:t>
            </a:r>
          </a:p>
        </p:txBody>
      </p:sp>
    </p:spTree>
    <p:extLst>
      <p:ext uri="{BB962C8B-B14F-4D97-AF65-F5344CB8AC3E}">
        <p14:creationId xmlns:p14="http://schemas.microsoft.com/office/powerpoint/2010/main" val="81415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Новое в МСФО в 2014 году</a:t>
            </a:r>
            <a:endParaRPr lang="ru-RU" dirty="0"/>
          </a:p>
        </p:txBody>
      </p:sp>
      <p:sp>
        <p:nvSpPr>
          <p:cNvPr id="3" name="Объект 2"/>
          <p:cNvSpPr>
            <a:spLocks noGrp="1"/>
          </p:cNvSpPr>
          <p:nvPr>
            <p:ph idx="1"/>
          </p:nvPr>
        </p:nvSpPr>
        <p:spPr>
          <a:xfrm>
            <a:off x="2589212" y="1323473"/>
            <a:ext cx="8915400" cy="5534527"/>
          </a:xfrm>
        </p:spPr>
        <p:txBody>
          <a:bodyPr>
            <a:normAutofit/>
          </a:bodyPr>
          <a:lstStyle/>
          <a:p>
            <a:r>
              <a:rPr lang="ru-RU" dirty="0"/>
              <a:t>внесены изменения в </a:t>
            </a:r>
            <a:r>
              <a:rPr lang="ru-RU" dirty="0" smtClean="0"/>
              <a:t>10 </a:t>
            </a:r>
            <a:r>
              <a:rPr lang="ru-RU" dirty="0"/>
              <a:t>стандартов </a:t>
            </a:r>
            <a:endParaRPr lang="ru-RU" dirty="0" smtClean="0"/>
          </a:p>
          <a:p>
            <a:r>
              <a:rPr lang="ru-RU" dirty="0" smtClean="0"/>
              <a:t>вступило </a:t>
            </a:r>
            <a:r>
              <a:rPr lang="ru-RU" dirty="0"/>
              <a:t>в силу новое разъяснение </a:t>
            </a:r>
            <a:r>
              <a:rPr lang="ru-RU" dirty="0" smtClean="0"/>
              <a:t>КРМФО</a:t>
            </a:r>
          </a:p>
          <a:p>
            <a:r>
              <a:rPr lang="ru-RU" dirty="0"/>
              <a:t>МСФО (IAS) 12 «Налоги на прибыль</a:t>
            </a:r>
            <a:r>
              <a:rPr lang="ru-RU" dirty="0" smtClean="0"/>
              <a:t>»</a:t>
            </a:r>
          </a:p>
          <a:p>
            <a:r>
              <a:rPr lang="ru-RU" dirty="0">
                <a:solidFill>
                  <a:schemeClr val="tx1"/>
                </a:solidFill>
                <a:hlinkClick r:id="rId3"/>
              </a:rPr>
              <a:t>МСФО (IAS) 27</a:t>
            </a:r>
            <a:r>
              <a:rPr lang="ru-RU" dirty="0">
                <a:solidFill>
                  <a:schemeClr val="tx1"/>
                </a:solidFill>
              </a:rPr>
              <a:t> «Отдельная финансовая отчетность»</a:t>
            </a:r>
          </a:p>
          <a:p>
            <a:r>
              <a:rPr lang="ru-RU" dirty="0">
                <a:solidFill>
                  <a:schemeClr val="tx1"/>
                </a:solidFill>
                <a:hlinkClick r:id="rId4"/>
              </a:rPr>
              <a:t>МСФО (IFRS) 9</a:t>
            </a:r>
            <a:r>
              <a:rPr lang="ru-RU" dirty="0">
                <a:solidFill>
                  <a:schemeClr val="tx1"/>
                </a:solidFill>
              </a:rPr>
              <a:t> «Финансовые инструменты»</a:t>
            </a:r>
          </a:p>
          <a:p>
            <a:r>
              <a:rPr lang="ru-RU" dirty="0">
                <a:solidFill>
                  <a:schemeClr val="tx1"/>
                </a:solidFill>
              </a:rPr>
              <a:t>МСФО (IFRS) 15 «Выручка по договорам с клиентами»</a:t>
            </a:r>
          </a:p>
          <a:p>
            <a:r>
              <a:rPr lang="ru-RU" dirty="0">
                <a:solidFill>
                  <a:schemeClr val="tx1"/>
                </a:solidFill>
              </a:rPr>
              <a:t>МСФО (IFRS) 10 «Консолидированная финансовая отчетность» и МСФО (IAS) 28 «Инвестиции в ассоциированные и совместные предприятия».</a:t>
            </a:r>
          </a:p>
          <a:p>
            <a:r>
              <a:rPr lang="ru-RU" dirty="0">
                <a:solidFill>
                  <a:schemeClr val="tx1"/>
                </a:solidFill>
              </a:rPr>
              <a:t>МСФО (IFRS) 11 «Совместная деятельность»</a:t>
            </a:r>
          </a:p>
          <a:p>
            <a:r>
              <a:rPr lang="ru-RU" dirty="0">
                <a:solidFill>
                  <a:schemeClr val="tx1"/>
                </a:solidFill>
                <a:hlinkClick r:id="rId5"/>
              </a:rPr>
              <a:t>МСФО (IAS) 32</a:t>
            </a:r>
            <a:r>
              <a:rPr lang="ru-RU" dirty="0">
                <a:solidFill>
                  <a:schemeClr val="tx1"/>
                </a:solidFill>
              </a:rPr>
              <a:t> «Финансовые инструменты: представление информации» и </a:t>
            </a:r>
            <a:r>
              <a:rPr lang="ru-RU" dirty="0">
                <a:solidFill>
                  <a:schemeClr val="tx1"/>
                </a:solidFill>
                <a:hlinkClick r:id="rId6"/>
              </a:rPr>
              <a:t>МСФО (IFRS) 7</a:t>
            </a:r>
            <a:r>
              <a:rPr lang="ru-RU" dirty="0">
                <a:solidFill>
                  <a:schemeClr val="tx1"/>
                </a:solidFill>
              </a:rPr>
              <a:t> «Финансовые инструменты: раскрытие информации»</a:t>
            </a:r>
          </a:p>
          <a:p>
            <a:r>
              <a:rPr lang="ru-RU" dirty="0">
                <a:solidFill>
                  <a:schemeClr val="tx1"/>
                </a:solidFill>
                <a:hlinkClick r:id="rId7"/>
              </a:rPr>
              <a:t>МСФО (IAS) 36</a:t>
            </a:r>
            <a:r>
              <a:rPr lang="ru-RU" dirty="0">
                <a:solidFill>
                  <a:schemeClr val="tx1"/>
                </a:solidFill>
              </a:rPr>
              <a:t> «Об</a:t>
            </a:r>
            <a:r>
              <a:rPr lang="ru-RU" dirty="0"/>
              <a:t>есценение активов</a:t>
            </a:r>
            <a:endParaRPr lang="ru-RU" dirty="0" smtClean="0"/>
          </a:p>
          <a:p>
            <a:r>
              <a:rPr lang="ru-RU" dirty="0"/>
              <a:t>КРМФО (IFRIC) </a:t>
            </a:r>
            <a:r>
              <a:rPr lang="ru-RU" dirty="0" smtClean="0"/>
              <a:t>21 Учет </a:t>
            </a:r>
            <a:r>
              <a:rPr lang="ru-RU" dirty="0"/>
              <a:t>государственных </a:t>
            </a:r>
            <a:r>
              <a:rPr lang="ru-RU" dirty="0" smtClean="0"/>
              <a:t>сборов</a:t>
            </a:r>
          </a:p>
          <a:p>
            <a:endParaRPr lang="ru-RU" dirty="0" smtClean="0"/>
          </a:p>
          <a:p>
            <a:endParaRPr lang="ru-RU" dirty="0" smtClean="0"/>
          </a:p>
          <a:p>
            <a:endParaRPr lang="ru-RU" dirty="0"/>
          </a:p>
        </p:txBody>
      </p:sp>
    </p:spTree>
    <p:extLst>
      <p:ext uri="{BB962C8B-B14F-4D97-AF65-F5344CB8AC3E}">
        <p14:creationId xmlns:p14="http://schemas.microsoft.com/office/powerpoint/2010/main" val="2292411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351088" y="549275"/>
            <a:ext cx="7696200" cy="1143000"/>
          </a:xfrm>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 МСФ</a:t>
            </a:r>
            <a:r>
              <a:rPr lang="ru-RU" altLang="ru-RU" sz="1600" b="1">
                <a:solidFill>
                  <a:srgbClr val="131313"/>
                </a:solidFill>
                <a:hlinkClick r:id="rId2"/>
              </a:rPr>
              <a:t>О (IFRS) 4 "Договоры страхования"</a:t>
            </a:r>
            <a:endParaRPr lang="ru-RU" altLang="ru-RU" sz="1600" b="1">
              <a:solidFill>
                <a:srgbClr val="131313"/>
              </a:solidFill>
            </a:endParaRPr>
          </a:p>
        </p:txBody>
      </p:sp>
      <p:sp>
        <p:nvSpPr>
          <p:cNvPr id="81923" name="Rectangle 3"/>
          <p:cNvSpPr>
            <a:spLocks noGrp="1" noChangeArrowheads="1"/>
          </p:cNvSpPr>
          <p:nvPr>
            <p:ph type="body" idx="1"/>
          </p:nvPr>
        </p:nvSpPr>
        <p:spPr/>
        <p:txBody>
          <a:bodyPr>
            <a:normAutofit lnSpcReduction="10000"/>
          </a:bodyPr>
          <a:lstStyle/>
          <a:p>
            <a:pPr>
              <a:lnSpc>
                <a:spcPct val="90000"/>
              </a:lnSpc>
            </a:pPr>
            <a:r>
              <a:rPr lang="ru-RU" altLang="ru-RU" sz="2400"/>
              <a:t>Признание премий – последняя из дат </a:t>
            </a:r>
          </a:p>
          <a:p>
            <a:pPr>
              <a:lnSpc>
                <a:spcPct val="90000"/>
              </a:lnSpc>
            </a:pPr>
            <a:r>
              <a:rPr lang="ru-RU" altLang="ru-RU" sz="2400"/>
              <a:t>1.дата заключения договора страхования;</a:t>
            </a:r>
          </a:p>
          <a:p>
            <a:pPr>
              <a:lnSpc>
                <a:spcPct val="90000"/>
              </a:lnSpc>
            </a:pPr>
            <a:r>
              <a:rPr lang="ru-RU" altLang="ru-RU" sz="2400"/>
              <a:t>2. дата возникновения ответственности страховщика по заключенному договору страхования, вытекающей из его условий (дата начала страхования).</a:t>
            </a:r>
          </a:p>
          <a:p>
            <a:pPr algn="just">
              <a:lnSpc>
                <a:spcPct val="90000"/>
              </a:lnSpc>
            </a:pPr>
            <a:r>
              <a:rPr lang="ru-RU" altLang="ru-RU" sz="2400"/>
              <a:t>По заключенному и оплаченному договору страхования период ответственности наступает в следующем отчетном периоде. По правилам российского бухгалтерского учета премия признается доходом в период заключения договора, по МСФО - в период перехода страхового риска.</a:t>
            </a:r>
          </a:p>
          <a:p>
            <a:pPr algn="just">
              <a:lnSpc>
                <a:spcPct val="90000"/>
              </a:lnSpc>
            </a:pPr>
            <a:endParaRPr lang="ru-RU" altLang="ru-RU" sz="2400"/>
          </a:p>
        </p:txBody>
      </p:sp>
    </p:spTree>
    <p:extLst>
      <p:ext uri="{BB962C8B-B14F-4D97-AF65-F5344CB8AC3E}">
        <p14:creationId xmlns:p14="http://schemas.microsoft.com/office/powerpoint/2010/main" val="1832308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2947" name="Rectangle 3"/>
          <p:cNvSpPr>
            <a:spLocks noGrp="1" noChangeArrowheads="1"/>
          </p:cNvSpPr>
          <p:nvPr>
            <p:ph type="body" idx="1"/>
          </p:nvPr>
        </p:nvSpPr>
        <p:spPr/>
        <p:txBody>
          <a:bodyPr/>
          <a:lstStyle/>
          <a:p>
            <a:pPr algn="just"/>
            <a:r>
              <a:rPr lang="ru-RU" altLang="ru-RU"/>
              <a:t>Страховая выплата признается когда обязательство перед выгодоприобретателями исполнено путем оплаты денежными средствами, предоставлением возмещения в натуральной форме, оплатой медицинских услуг и т.д.</a:t>
            </a:r>
          </a:p>
          <a:p>
            <a:endParaRPr lang="ru-RU" altLang="ru-RU"/>
          </a:p>
        </p:txBody>
      </p:sp>
    </p:spTree>
    <p:extLst>
      <p:ext uri="{BB962C8B-B14F-4D97-AF65-F5344CB8AC3E}">
        <p14:creationId xmlns:p14="http://schemas.microsoft.com/office/powerpoint/2010/main" val="381812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3971" name="Rectangle 3"/>
          <p:cNvSpPr>
            <a:spLocks noGrp="1" noChangeArrowheads="1"/>
          </p:cNvSpPr>
          <p:nvPr>
            <p:ph type="body" idx="1"/>
          </p:nvPr>
        </p:nvSpPr>
        <p:spPr/>
        <p:txBody>
          <a:bodyPr/>
          <a:lstStyle/>
          <a:p>
            <a:pPr algn="just">
              <a:lnSpc>
                <a:spcPct val="80000"/>
              </a:lnSpc>
            </a:pPr>
            <a:r>
              <a:rPr lang="ru-RU" altLang="ru-RU"/>
              <a:t>Под аквизиционными затратами понимаются затраты, связанные с заключением договоров страхования. К прямым аквизиционным затратам относятся уплачиваемые вознаграждения и комиссии, стоимость составления договоров, оплата услуг страховых посредников, иные аналогичные расходы. К косвенным аквизиционным затратам относятся затраты на привлечение клиентов, административные расходы подразделений, осуществляющих поиск, привлечение клиентов, офисов и отделов продаж и тому подобные расходы.</a:t>
            </a:r>
          </a:p>
          <a:p>
            <a:pPr algn="just">
              <a:lnSpc>
                <a:spcPct val="80000"/>
              </a:lnSpc>
              <a:buFont typeface="Wingdings" panose="05000000000000000000" pitchFamily="2" charset="2"/>
              <a:buNone/>
            </a:pPr>
            <a:r>
              <a:rPr lang="ru-RU" altLang="ru-RU"/>
              <a:t>В отношении аквизиционных затрат в </a:t>
            </a:r>
            <a:r>
              <a:rPr lang="ru-RU" altLang="ru-RU">
                <a:hlinkClick r:id="rId3"/>
              </a:rPr>
              <a:t>пунктах BC116</a:t>
            </a:r>
            <a:r>
              <a:rPr lang="ru-RU" altLang="ru-RU"/>
              <a:t> - </a:t>
            </a:r>
            <a:r>
              <a:rPr lang="ru-RU" altLang="ru-RU">
                <a:hlinkClick r:id="rId4"/>
              </a:rPr>
              <a:t>BC119</a:t>
            </a:r>
            <a:r>
              <a:rPr lang="ru-RU" altLang="ru-RU"/>
              <a:t> Основ для выводов указано, что МСФО не запрещают и не требуют отсрочки признания аквизиционных затрат. Поэтому страховщик может использовать ту учетную политику, которой он придерживался до перехода на МСФО.</a:t>
            </a:r>
          </a:p>
          <a:p>
            <a:pPr>
              <a:lnSpc>
                <a:spcPct val="80000"/>
              </a:lnSpc>
              <a:buFont typeface="Wingdings" panose="05000000000000000000" pitchFamily="2" charset="2"/>
              <a:buNone/>
            </a:pPr>
            <a:endParaRPr lang="ru-RU" altLang="ru-RU"/>
          </a:p>
        </p:txBody>
      </p:sp>
    </p:spTree>
    <p:extLst>
      <p:ext uri="{BB962C8B-B14F-4D97-AF65-F5344CB8AC3E}">
        <p14:creationId xmlns:p14="http://schemas.microsoft.com/office/powerpoint/2010/main" val="936819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4995" name="Rectangle 3"/>
          <p:cNvSpPr>
            <a:spLocks noGrp="1" noChangeArrowheads="1"/>
          </p:cNvSpPr>
          <p:nvPr>
            <p:ph type="body" idx="1"/>
          </p:nvPr>
        </p:nvSpPr>
        <p:spPr/>
        <p:txBody>
          <a:bodyPr/>
          <a:lstStyle/>
          <a:p>
            <a:pPr>
              <a:lnSpc>
                <a:spcPct val="80000"/>
              </a:lnSpc>
            </a:pPr>
            <a:r>
              <a:rPr lang="ru-RU" altLang="ru-RU" sz="1600"/>
              <a:t>В случае обесценения актива, связанного с перестрахованием, убыток отражается в отчете о совокупном доходе для целей МСФО (далее - ОСП), и на эту сумму уменьшается балансовая стоимость актива.</a:t>
            </a:r>
          </a:p>
          <a:p>
            <a:pPr>
              <a:lnSpc>
                <a:spcPct val="80000"/>
              </a:lnSpc>
            </a:pPr>
            <a:r>
              <a:rPr lang="ru-RU" altLang="ru-RU" sz="1600"/>
              <a:t>Обесценение активов признается:</a:t>
            </a:r>
          </a:p>
          <a:p>
            <a:pPr>
              <a:lnSpc>
                <a:spcPct val="80000"/>
              </a:lnSpc>
            </a:pPr>
            <a:r>
              <a:rPr lang="ru-RU" altLang="ru-RU" sz="1600"/>
              <a:t>1) существует объективное свидетельство, возникшее в результате события, которое произошло после первоначального признания актива, связанного с перестрахованием, что цедент может не получить все причитающиеся ему суммы по условиям договора; и</a:t>
            </a:r>
          </a:p>
          <a:p>
            <a:pPr>
              <a:lnSpc>
                <a:spcPct val="80000"/>
              </a:lnSpc>
            </a:pPr>
            <a:r>
              <a:rPr lang="ru-RU" altLang="ru-RU" sz="1600"/>
              <a:t>2) влияние такого события на суммы, которые будут получены цедентом от перестраховщика, можно надежно оценить.</a:t>
            </a:r>
          </a:p>
          <a:p>
            <a:pPr>
              <a:lnSpc>
                <a:spcPct val="80000"/>
              </a:lnSpc>
            </a:pPr>
            <a:r>
              <a:rPr lang="ru-RU" altLang="ru-RU" sz="1600"/>
              <a:t>Примером объективного свидетельства возможности не получить суммы от перестраховщика, признанные как активы цедента, является отзыв у перестраховщика лицензии на право осуществления перестраховочной деятельности, признаки банкротства, существенные и необоснованные задержки в перечислении текущих платежей.</a:t>
            </a:r>
          </a:p>
          <a:p>
            <a:pPr>
              <a:lnSpc>
                <a:spcPct val="80000"/>
              </a:lnSpc>
            </a:pPr>
            <a:endParaRPr lang="ru-RU" altLang="ru-RU" sz="1600"/>
          </a:p>
        </p:txBody>
      </p:sp>
    </p:spTree>
    <p:extLst>
      <p:ext uri="{BB962C8B-B14F-4D97-AF65-F5344CB8AC3E}">
        <p14:creationId xmlns:p14="http://schemas.microsoft.com/office/powerpoint/2010/main" val="4098708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ru-RU" altLang="ru-RU"/>
              <a:t>Проверка адекватности страховых обязательств</a:t>
            </a:r>
          </a:p>
        </p:txBody>
      </p:sp>
      <p:sp>
        <p:nvSpPr>
          <p:cNvPr id="86019" name="Rectangle 3"/>
          <p:cNvSpPr>
            <a:spLocks noGrp="1" noChangeArrowheads="1"/>
          </p:cNvSpPr>
          <p:nvPr>
            <p:ph type="body" idx="1"/>
          </p:nvPr>
        </p:nvSpPr>
        <p:spPr/>
        <p:txBody>
          <a:bodyPr/>
          <a:lstStyle/>
          <a:p>
            <a:r>
              <a:rPr lang="ru-RU" altLang="ru-RU"/>
              <a:t>Расчет РНР – резерв неистекшего риска </a:t>
            </a:r>
          </a:p>
          <a:p>
            <a:r>
              <a:rPr lang="ru-RU" altLang="ru-RU"/>
              <a:t>Формируется для иного страхования чем жизнь, если РНП не достаточно</a:t>
            </a:r>
          </a:p>
          <a:p>
            <a:r>
              <a:rPr lang="ru-RU" altLang="ru-RU"/>
              <a:t>Для страхования жизни – если будущая оценка выплат больше текущей стоимости резервов</a:t>
            </a:r>
          </a:p>
        </p:txBody>
      </p:sp>
    </p:spTree>
    <p:extLst>
      <p:ext uri="{BB962C8B-B14F-4D97-AF65-F5344CB8AC3E}">
        <p14:creationId xmlns:p14="http://schemas.microsoft.com/office/powerpoint/2010/main" val="2910391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ru-RU" altLang="ru-RU" sz="3500"/>
              <a:t>Возможные трансформационные корректировки (  начало)</a:t>
            </a:r>
          </a:p>
        </p:txBody>
      </p:sp>
      <p:sp>
        <p:nvSpPr>
          <p:cNvPr id="87043" name="Rectangle 3"/>
          <p:cNvSpPr>
            <a:spLocks noGrp="1" noChangeArrowheads="1"/>
          </p:cNvSpPr>
          <p:nvPr>
            <p:ph type="body" idx="1"/>
          </p:nvPr>
        </p:nvSpPr>
        <p:spPr/>
        <p:txBody>
          <a:bodyPr>
            <a:normAutofit fontScale="70000" lnSpcReduction="20000"/>
          </a:bodyPr>
          <a:lstStyle/>
          <a:p>
            <a:pPr>
              <a:lnSpc>
                <a:spcPct val="80000"/>
              </a:lnSpc>
            </a:pPr>
            <a:r>
              <a:rPr lang="ru-RU" altLang="ru-RU" sz="1400"/>
              <a:t>Пересчет УК, сформированного до 2003 года</a:t>
            </a:r>
          </a:p>
          <a:p>
            <a:pPr>
              <a:lnSpc>
                <a:spcPct val="80000"/>
              </a:lnSpc>
            </a:pPr>
            <a:r>
              <a:rPr lang="ru-RU" altLang="ru-RU" sz="1400"/>
              <a:t>Списание стабрезерва в нераспределенную прибыль</a:t>
            </a:r>
          </a:p>
          <a:p>
            <a:pPr>
              <a:lnSpc>
                <a:spcPct val="80000"/>
              </a:lnSpc>
            </a:pPr>
            <a:r>
              <a:rPr lang="ru-RU" altLang="ru-RU" sz="1400"/>
              <a:t>Списание фонда предупредительных мероприятий в нераспределенную прибыль</a:t>
            </a:r>
          </a:p>
          <a:p>
            <a:pPr>
              <a:lnSpc>
                <a:spcPct val="80000"/>
              </a:lnSpc>
            </a:pPr>
            <a:r>
              <a:rPr lang="ru-RU" altLang="ru-RU" sz="1400"/>
              <a:t>Признание малоценных ОС как ОС</a:t>
            </a:r>
          </a:p>
          <a:p>
            <a:pPr>
              <a:lnSpc>
                <a:spcPct val="80000"/>
              </a:lnSpc>
            </a:pPr>
            <a:r>
              <a:rPr lang="ru-RU" altLang="ru-RU" sz="1400"/>
              <a:t>Начисление амортизации по ОС, признанным как ОС из малоценных - ОФС, ОСД</a:t>
            </a:r>
          </a:p>
          <a:p>
            <a:pPr>
              <a:lnSpc>
                <a:spcPct val="80000"/>
              </a:lnSpc>
            </a:pPr>
            <a:r>
              <a:rPr lang="ru-RU" altLang="ru-RU" sz="1400"/>
              <a:t>Перенос затрат по счету 08 как ОС </a:t>
            </a:r>
          </a:p>
          <a:p>
            <a:pPr>
              <a:lnSpc>
                <a:spcPct val="80000"/>
              </a:lnSpc>
            </a:pPr>
            <a:r>
              <a:rPr lang="ru-RU" altLang="ru-RU" sz="1400"/>
              <a:t>Перенос расходов, которые относятся к текущему году, а отражены в следующем году</a:t>
            </a:r>
          </a:p>
          <a:p>
            <a:pPr>
              <a:lnSpc>
                <a:spcPct val="80000"/>
              </a:lnSpc>
            </a:pPr>
            <a:r>
              <a:rPr lang="ru-RU" altLang="ru-RU" sz="1400"/>
              <a:t>Перенос затрат на лицензии в НМА</a:t>
            </a:r>
          </a:p>
          <a:p>
            <a:pPr>
              <a:lnSpc>
                <a:spcPct val="80000"/>
              </a:lnSpc>
            </a:pPr>
            <a:r>
              <a:rPr lang="ru-RU" altLang="ru-RU" sz="1400"/>
              <a:t>Признание РБП текущими расходами</a:t>
            </a:r>
          </a:p>
          <a:p>
            <a:pPr>
              <a:lnSpc>
                <a:spcPct val="80000"/>
              </a:lnSpc>
            </a:pPr>
            <a:r>
              <a:rPr lang="ru-RU" altLang="ru-RU" sz="1400"/>
              <a:t>Признание полученных суброгаций в момент выплаты - ОСД</a:t>
            </a:r>
          </a:p>
          <a:p>
            <a:pPr>
              <a:lnSpc>
                <a:spcPct val="80000"/>
              </a:lnSpc>
            </a:pPr>
            <a:r>
              <a:rPr lang="ru-RU" altLang="ru-RU" sz="1400"/>
              <a:t>Признание доходов от абандона в момент выплаты - ОСД</a:t>
            </a:r>
          </a:p>
          <a:p>
            <a:pPr>
              <a:lnSpc>
                <a:spcPct val="80000"/>
              </a:lnSpc>
            </a:pPr>
            <a:r>
              <a:rPr lang="ru-RU" altLang="ru-RU" sz="1400"/>
              <a:t>Перенос премий, период страхования по которым не начался, на следующий период</a:t>
            </a:r>
          </a:p>
          <a:p>
            <a:pPr>
              <a:lnSpc>
                <a:spcPct val="80000"/>
              </a:lnSpc>
            </a:pPr>
            <a:r>
              <a:rPr lang="ru-RU" altLang="ru-RU" sz="1400"/>
              <a:t>Соответствующие премиям, указанным выше, корректировки премий по исходящему перестрахованию</a:t>
            </a:r>
          </a:p>
          <a:p>
            <a:pPr>
              <a:lnSpc>
                <a:spcPct val="80000"/>
              </a:lnSpc>
            </a:pPr>
            <a:r>
              <a:rPr lang="ru-RU" altLang="ru-RU" sz="1400"/>
              <a:t>Соответствующие премиям, указанным выше, корректировки начисленных вознаграждений за заключение договоров страхования</a:t>
            </a:r>
          </a:p>
          <a:p>
            <a:pPr>
              <a:lnSpc>
                <a:spcPct val="80000"/>
              </a:lnSpc>
            </a:pPr>
            <a:r>
              <a:rPr lang="ru-RU" altLang="ru-RU" sz="1400"/>
              <a:t>Перенос возвратов премий из выплат в отдельную позицию - ОСД</a:t>
            </a:r>
          </a:p>
          <a:p>
            <a:pPr>
              <a:lnSpc>
                <a:spcPct val="80000"/>
              </a:lnSpc>
            </a:pPr>
            <a:r>
              <a:rPr lang="ru-RU" altLang="ru-RU" sz="1400"/>
              <a:t>Исключение возвратов премий из журнала убытков для пересчета резервов</a:t>
            </a:r>
          </a:p>
          <a:p>
            <a:pPr>
              <a:lnSpc>
                <a:spcPct val="80000"/>
              </a:lnSpc>
            </a:pPr>
            <a:r>
              <a:rPr lang="ru-RU" altLang="ru-RU" sz="1400"/>
              <a:t>Перенос списанных на убытки неполученных премий в уменьшение этих премий</a:t>
            </a:r>
          </a:p>
        </p:txBody>
      </p:sp>
    </p:spTree>
    <p:extLst>
      <p:ext uri="{BB962C8B-B14F-4D97-AF65-F5344CB8AC3E}">
        <p14:creationId xmlns:p14="http://schemas.microsoft.com/office/powerpoint/2010/main" val="1396922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ru-RU" altLang="ru-RU" sz="3500"/>
              <a:t>Возможные трансформационные корректировки (окончание)</a:t>
            </a:r>
          </a:p>
        </p:txBody>
      </p:sp>
      <p:sp>
        <p:nvSpPr>
          <p:cNvPr id="88067" name="Rectangle 3"/>
          <p:cNvSpPr>
            <a:spLocks noGrp="1" noChangeArrowheads="1"/>
          </p:cNvSpPr>
          <p:nvPr>
            <p:ph type="body" idx="1"/>
          </p:nvPr>
        </p:nvSpPr>
        <p:spPr>
          <a:xfrm>
            <a:off x="2589212" y="1905000"/>
            <a:ext cx="8915400" cy="4953000"/>
          </a:xfrm>
        </p:spPr>
        <p:txBody>
          <a:bodyPr>
            <a:normAutofit fontScale="85000" lnSpcReduction="20000"/>
          </a:bodyPr>
          <a:lstStyle/>
          <a:p>
            <a:pPr>
              <a:lnSpc>
                <a:spcPct val="80000"/>
              </a:lnSpc>
            </a:pPr>
            <a:r>
              <a:rPr lang="ru-RU" altLang="ru-RU" sz="1200" dirty="0"/>
              <a:t>Пересчет резервов</a:t>
            </a:r>
          </a:p>
          <a:p>
            <a:pPr>
              <a:lnSpc>
                <a:spcPct val="80000"/>
              </a:lnSpc>
            </a:pPr>
            <a:r>
              <a:rPr lang="ru-RU" altLang="ru-RU" sz="1200" dirty="0"/>
              <a:t>Ретроспективный анализ РЗУ - суммы выплат </a:t>
            </a:r>
          </a:p>
          <a:p>
            <a:pPr>
              <a:lnSpc>
                <a:spcPct val="80000"/>
              </a:lnSpc>
            </a:pPr>
            <a:r>
              <a:rPr lang="ru-RU" altLang="ru-RU" sz="1200" dirty="0"/>
              <a:t>Сопоставление расходов на урегулирование и реальных расходов.</a:t>
            </a:r>
          </a:p>
          <a:p>
            <a:pPr>
              <a:lnSpc>
                <a:spcPct val="80000"/>
              </a:lnSpc>
            </a:pPr>
            <a:r>
              <a:rPr lang="ru-RU" altLang="ru-RU" sz="1200" dirty="0"/>
              <a:t>Пересчет расходов на урегулирование в составе резерва</a:t>
            </a:r>
          </a:p>
          <a:p>
            <a:pPr>
              <a:lnSpc>
                <a:spcPct val="80000"/>
              </a:lnSpc>
            </a:pPr>
            <a:r>
              <a:rPr lang="ru-RU" altLang="ru-RU" sz="1200" dirty="0" err="1"/>
              <a:t>Ретроспрективный</a:t>
            </a:r>
            <a:r>
              <a:rPr lang="ru-RU" altLang="ru-RU" sz="1200" dirty="0"/>
              <a:t> анализ РПНУ</a:t>
            </a:r>
          </a:p>
          <a:p>
            <a:pPr>
              <a:lnSpc>
                <a:spcPct val="80000"/>
              </a:lnSpc>
            </a:pPr>
            <a:r>
              <a:rPr lang="ru-RU" altLang="ru-RU" sz="1200" dirty="0"/>
              <a:t>Анализ достаточности РНП - сравнение тарифов</a:t>
            </a:r>
          </a:p>
          <a:p>
            <a:pPr>
              <a:lnSpc>
                <a:spcPct val="80000"/>
              </a:lnSpc>
            </a:pPr>
            <a:r>
              <a:rPr lang="ru-RU" altLang="ru-RU" sz="1200" dirty="0"/>
              <a:t>Доначисление резервов</a:t>
            </a:r>
          </a:p>
          <a:p>
            <a:pPr>
              <a:lnSpc>
                <a:spcPct val="80000"/>
              </a:lnSpc>
            </a:pPr>
            <a:r>
              <a:rPr lang="ru-RU" altLang="ru-RU" sz="1200" dirty="0"/>
              <a:t>Дисконтирование дебиторской </a:t>
            </a:r>
            <a:r>
              <a:rPr lang="ru-RU" altLang="ru-RU" sz="1200" dirty="0" err="1"/>
              <a:t>задолженности,срок</a:t>
            </a:r>
            <a:r>
              <a:rPr lang="ru-RU" altLang="ru-RU" sz="1200" dirty="0"/>
              <a:t> существования которых превышает 1 год</a:t>
            </a:r>
          </a:p>
          <a:p>
            <a:pPr>
              <a:lnSpc>
                <a:spcPct val="80000"/>
              </a:lnSpc>
            </a:pPr>
            <a:r>
              <a:rPr lang="ru-RU" altLang="ru-RU" sz="1200" dirty="0"/>
              <a:t>Создание резерва по сомнительным долгам</a:t>
            </a:r>
          </a:p>
          <a:p>
            <a:pPr>
              <a:lnSpc>
                <a:spcPct val="80000"/>
              </a:lnSpc>
            </a:pPr>
            <a:r>
              <a:rPr lang="ru-RU" altLang="ru-RU" sz="1200" dirty="0"/>
              <a:t>Перенос краткосрочных депозитов ( до 3х месяцев) в денежные эквиваленты</a:t>
            </a:r>
          </a:p>
          <a:p>
            <a:pPr>
              <a:lnSpc>
                <a:spcPct val="80000"/>
              </a:lnSpc>
            </a:pPr>
            <a:r>
              <a:rPr lang="ru-RU" altLang="ru-RU" sz="1200" dirty="0"/>
              <a:t>Дисконтирование финансовых активов, срок существования которых превышает 1 год</a:t>
            </a:r>
          </a:p>
          <a:p>
            <a:pPr>
              <a:lnSpc>
                <a:spcPct val="80000"/>
              </a:lnSpc>
            </a:pPr>
            <a:r>
              <a:rPr lang="ru-RU" altLang="ru-RU" sz="1200" dirty="0"/>
              <a:t>Выделение ЦБ, удерживаемых до погашения</a:t>
            </a:r>
          </a:p>
          <a:p>
            <a:pPr>
              <a:lnSpc>
                <a:spcPct val="80000"/>
              </a:lnSpc>
            </a:pPr>
            <a:r>
              <a:rPr lang="ru-RU" altLang="ru-RU" sz="1200" dirty="0"/>
              <a:t>Классификация остальных финансовых активов как оцениваемых по справедливой стоимости через прибыль или убыток</a:t>
            </a:r>
          </a:p>
          <a:p>
            <a:pPr>
              <a:lnSpc>
                <a:spcPct val="80000"/>
              </a:lnSpc>
            </a:pPr>
            <a:r>
              <a:rPr lang="ru-RU" altLang="ru-RU" sz="1200" dirty="0"/>
              <a:t>Признание объектов, полученных по лизингу, в балансе лизингополучателя</a:t>
            </a:r>
          </a:p>
          <a:p>
            <a:pPr>
              <a:lnSpc>
                <a:spcPct val="80000"/>
              </a:lnSpc>
            </a:pPr>
            <a:r>
              <a:rPr lang="ru-RU" altLang="ru-RU" sz="1200" dirty="0" err="1"/>
              <a:t>Рекласс</a:t>
            </a:r>
            <a:r>
              <a:rPr lang="ru-RU" altLang="ru-RU" sz="1200" dirty="0"/>
              <a:t> начисленных процентов, дохода по депозитам с </a:t>
            </a:r>
            <a:r>
              <a:rPr lang="ru-RU" altLang="ru-RU" sz="1200" dirty="0" err="1"/>
              <a:t>дебиторки</a:t>
            </a:r>
            <a:r>
              <a:rPr lang="ru-RU" altLang="ru-RU" sz="1200" dirty="0"/>
              <a:t> на счет денежных средств</a:t>
            </a:r>
          </a:p>
          <a:p>
            <a:pPr>
              <a:lnSpc>
                <a:spcPct val="80000"/>
              </a:lnSpc>
            </a:pPr>
            <a:r>
              <a:rPr lang="ru-RU" altLang="ru-RU" sz="1200" dirty="0"/>
              <a:t>Признание накопленного дохода по депозитам, ценным бумагам  на счетах финансовых вложений</a:t>
            </a:r>
          </a:p>
          <a:p>
            <a:pPr>
              <a:lnSpc>
                <a:spcPct val="80000"/>
              </a:lnSpc>
            </a:pPr>
            <a:r>
              <a:rPr lang="ru-RU" altLang="ru-RU" sz="1200" dirty="0"/>
              <a:t>ОНА по финансовым вложениям</a:t>
            </a:r>
          </a:p>
          <a:p>
            <a:pPr>
              <a:lnSpc>
                <a:spcPct val="80000"/>
              </a:lnSpc>
            </a:pPr>
            <a:r>
              <a:rPr lang="ru-RU" altLang="ru-RU" sz="1200" dirty="0"/>
              <a:t>Списание ОНА и ОНО по РСБУ</a:t>
            </a:r>
          </a:p>
          <a:p>
            <a:pPr>
              <a:lnSpc>
                <a:spcPct val="80000"/>
              </a:lnSpc>
            </a:pPr>
            <a:r>
              <a:rPr lang="ru-RU" altLang="ru-RU" sz="1200" dirty="0"/>
              <a:t>Начисление ОНА и ОНО по МСФО</a:t>
            </a:r>
          </a:p>
          <a:p>
            <a:pPr>
              <a:lnSpc>
                <a:spcPct val="80000"/>
              </a:lnSpc>
            </a:pPr>
            <a:r>
              <a:rPr lang="ru-RU" altLang="ru-RU" sz="1200" dirty="0"/>
              <a:t>Начисление резерва под отпуска на / формирование оценочного обязательства под отпуска на конец 2012 года</a:t>
            </a:r>
          </a:p>
          <a:p>
            <a:pPr>
              <a:lnSpc>
                <a:spcPct val="80000"/>
              </a:lnSpc>
            </a:pPr>
            <a:r>
              <a:rPr lang="ru-RU" altLang="ru-RU" sz="1200" dirty="0"/>
              <a:t>ОНА по отпускам</a:t>
            </a:r>
          </a:p>
          <a:p>
            <a:pPr>
              <a:lnSpc>
                <a:spcPct val="80000"/>
              </a:lnSpc>
            </a:pPr>
            <a:r>
              <a:rPr lang="ru-RU" altLang="ru-RU" sz="1200" dirty="0"/>
              <a:t>Списание расходов будущих периодов на переходящие отпуска в текущие расходы</a:t>
            </a:r>
          </a:p>
          <a:p>
            <a:pPr>
              <a:lnSpc>
                <a:spcPct val="80000"/>
              </a:lnSpc>
            </a:pPr>
            <a:endParaRPr lang="ru-RU" altLang="ru-RU" sz="1200" dirty="0"/>
          </a:p>
        </p:txBody>
      </p:sp>
    </p:spTree>
    <p:extLst>
      <p:ext uri="{BB962C8B-B14F-4D97-AF65-F5344CB8AC3E}">
        <p14:creationId xmlns:p14="http://schemas.microsoft.com/office/powerpoint/2010/main" val="1469506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ru-RU" altLang="ru-RU"/>
              <a:t>Пересчет статей капитала </a:t>
            </a:r>
          </a:p>
        </p:txBody>
      </p:sp>
      <p:sp>
        <p:nvSpPr>
          <p:cNvPr id="98307" name="Rectangle 3"/>
          <p:cNvSpPr>
            <a:spLocks noGrp="1" noChangeArrowheads="1"/>
          </p:cNvSpPr>
          <p:nvPr>
            <p:ph type="body" idx="1"/>
          </p:nvPr>
        </p:nvSpPr>
        <p:spPr/>
        <p:txBody>
          <a:bodyPr>
            <a:normAutofit fontScale="92500" lnSpcReduction="10000"/>
          </a:bodyPr>
          <a:lstStyle/>
          <a:p>
            <a:pPr lvl="1">
              <a:lnSpc>
                <a:spcPct val="80000"/>
              </a:lnSpc>
            </a:pPr>
            <a:r>
              <a:rPr lang="ru-RU" altLang="ru-RU" sz="1800"/>
              <a:t>(IAS) 29 «Финансовая отчетность в условиях гиперинфляции» до 2003 года российская экономика считалась гиперинфляционной </a:t>
            </a:r>
          </a:p>
          <a:p>
            <a:pPr lvl="1">
              <a:lnSpc>
                <a:spcPct val="80000"/>
              </a:lnSpc>
            </a:pPr>
            <a:r>
              <a:rPr lang="ru-RU" altLang="ru-RU" sz="1800"/>
              <a:t>Все составляющие акционерного капитала с момента их оплаты или накопления в фондах рассматриваются как неденежные.</a:t>
            </a:r>
          </a:p>
          <a:p>
            <a:pPr lvl="1">
              <a:lnSpc>
                <a:spcPct val="80000"/>
              </a:lnSpc>
            </a:pPr>
            <a:r>
              <a:rPr lang="ru-RU" altLang="ru-RU" sz="1800"/>
              <a:t>Неденежные активы и обязательства пересчитываются с учетом покупательной способности денежной единицы на отчетную дату. Пересчет ведется на основе увеличения общего индекса цен за период с даты совершения операции, когда актив или обязательство возникло, до отчетной даты.</a:t>
            </a:r>
          </a:p>
          <a:p>
            <a:pPr lvl="1">
              <a:lnSpc>
                <a:spcPct val="80000"/>
              </a:lnSpc>
            </a:pPr>
            <a:r>
              <a:rPr lang="ru-RU" altLang="ru-RU" sz="1800"/>
              <a:t>Когда компания впервые применяет МСФО (</a:t>
            </a:r>
            <a:r>
              <a:rPr lang="en-US" altLang="ru-RU" sz="1800"/>
              <a:t>IAS</a:t>
            </a:r>
            <a:r>
              <a:rPr lang="ru-RU" altLang="ru-RU" sz="1800"/>
              <a:t>) 29, все неденежные статьи бухгалтерского баланса, за исключением нераспределенной прибыли, пересчитываются с помощью общего индекса цен с соответствующих дат возникновения этих статей. </a:t>
            </a:r>
          </a:p>
          <a:p>
            <a:pPr lvl="1">
              <a:lnSpc>
                <a:spcPct val="80000"/>
              </a:lnSpc>
            </a:pPr>
            <a:r>
              <a:rPr lang="ru-RU" altLang="ru-RU" sz="1800"/>
              <a:t>Пересчитанная величина нераспределенной прибыли, за минусом прибыли отчетного года, является балансирующей величиной, получаемой в результате пересчета всех остальных статей бухгалтерского баланса на начало отчетного периода. </a:t>
            </a:r>
          </a:p>
        </p:txBody>
      </p:sp>
    </p:spTree>
    <p:extLst>
      <p:ext uri="{BB962C8B-B14F-4D97-AF65-F5344CB8AC3E}">
        <p14:creationId xmlns:p14="http://schemas.microsoft.com/office/powerpoint/2010/main" val="1070844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0899" name="Rectangle 3"/>
          <p:cNvSpPr>
            <a:spLocks noGrp="1" noChangeArrowheads="1"/>
          </p:cNvSpPr>
          <p:nvPr>
            <p:ph type="body" idx="1"/>
          </p:nvPr>
        </p:nvSpPr>
        <p:spPr/>
        <p:txBody>
          <a:bodyPr>
            <a:normAutofit fontScale="92500" lnSpcReduction="10000"/>
          </a:bodyPr>
          <a:lstStyle/>
          <a:p>
            <a:pPr>
              <a:lnSpc>
                <a:spcPct val="90000"/>
              </a:lnSpc>
            </a:pPr>
            <a:r>
              <a:rPr lang="ru-RU" altLang="ru-RU" sz="2800"/>
              <a:t>Не признаются договорами страхования, в частности:</a:t>
            </a:r>
          </a:p>
          <a:p>
            <a:pPr>
              <a:lnSpc>
                <a:spcPct val="90000"/>
              </a:lnSpc>
            </a:pPr>
            <a:r>
              <a:rPr lang="ru-RU" altLang="ru-RU" sz="2800"/>
              <a:t>ОМС</a:t>
            </a:r>
          </a:p>
          <a:p>
            <a:pPr>
              <a:lnSpc>
                <a:spcPct val="90000"/>
              </a:lnSpc>
            </a:pPr>
            <a:r>
              <a:rPr lang="ru-RU" altLang="ru-RU" sz="2800"/>
              <a:t>ДМС без значительного риска</a:t>
            </a:r>
          </a:p>
          <a:p>
            <a:pPr>
              <a:lnSpc>
                <a:spcPct val="90000"/>
              </a:lnSpc>
            </a:pPr>
            <a:r>
              <a:rPr lang="ru-RU" altLang="ru-RU" sz="2800"/>
              <a:t>Страхование жизни на дожитие</a:t>
            </a:r>
          </a:p>
          <a:p>
            <a:pPr>
              <a:lnSpc>
                <a:spcPct val="90000"/>
              </a:lnSpc>
            </a:pPr>
            <a:r>
              <a:rPr lang="ru-RU" altLang="ru-RU" sz="2800"/>
              <a:t>Страхование предпринимательского риска если нет неблагоприятных последствий</a:t>
            </a:r>
          </a:p>
          <a:p>
            <a:pPr>
              <a:lnSpc>
                <a:spcPct val="90000"/>
              </a:lnSpc>
            </a:pPr>
            <a:r>
              <a:rPr lang="ru-RU" altLang="ru-RU" sz="2800"/>
              <a:t>Система перестрахования на базе фронтирования</a:t>
            </a:r>
          </a:p>
        </p:txBody>
      </p:sp>
    </p:spTree>
    <p:extLst>
      <p:ext uri="{BB962C8B-B14F-4D97-AF65-F5344CB8AC3E}">
        <p14:creationId xmlns:p14="http://schemas.microsoft.com/office/powerpoint/2010/main" val="1841110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351088" y="549275"/>
            <a:ext cx="7696200" cy="1143000"/>
          </a:xfrm>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 МСФ</a:t>
            </a:r>
            <a:r>
              <a:rPr lang="ru-RU" altLang="ru-RU" sz="1600" b="1">
                <a:solidFill>
                  <a:srgbClr val="131313"/>
                </a:solidFill>
                <a:hlinkClick r:id="rId2"/>
              </a:rPr>
              <a:t>О (IFRS) 4 "Договоры страхования"</a:t>
            </a:r>
            <a:endParaRPr lang="ru-RU" altLang="ru-RU" sz="1600" b="1">
              <a:solidFill>
                <a:srgbClr val="131313"/>
              </a:solidFill>
            </a:endParaRPr>
          </a:p>
        </p:txBody>
      </p:sp>
      <p:sp>
        <p:nvSpPr>
          <p:cNvPr id="81923" name="Rectangle 3"/>
          <p:cNvSpPr>
            <a:spLocks noGrp="1" noChangeArrowheads="1"/>
          </p:cNvSpPr>
          <p:nvPr>
            <p:ph type="body" idx="1"/>
          </p:nvPr>
        </p:nvSpPr>
        <p:spPr/>
        <p:txBody>
          <a:bodyPr>
            <a:normAutofit lnSpcReduction="10000"/>
          </a:bodyPr>
          <a:lstStyle/>
          <a:p>
            <a:pPr>
              <a:lnSpc>
                <a:spcPct val="90000"/>
              </a:lnSpc>
            </a:pPr>
            <a:r>
              <a:rPr lang="ru-RU" altLang="ru-RU" sz="2400"/>
              <a:t>Признание премий – последняя из дат </a:t>
            </a:r>
          </a:p>
          <a:p>
            <a:pPr>
              <a:lnSpc>
                <a:spcPct val="90000"/>
              </a:lnSpc>
            </a:pPr>
            <a:r>
              <a:rPr lang="ru-RU" altLang="ru-RU" sz="2400"/>
              <a:t>1.дата заключения договора страхования;</a:t>
            </a:r>
          </a:p>
          <a:p>
            <a:pPr>
              <a:lnSpc>
                <a:spcPct val="90000"/>
              </a:lnSpc>
            </a:pPr>
            <a:r>
              <a:rPr lang="ru-RU" altLang="ru-RU" sz="2400"/>
              <a:t>2. дата возникновения ответственности страховщика по заключенному договору страхования, вытекающей из его условий (дата начала страхования).</a:t>
            </a:r>
          </a:p>
          <a:p>
            <a:pPr algn="just">
              <a:lnSpc>
                <a:spcPct val="90000"/>
              </a:lnSpc>
            </a:pPr>
            <a:r>
              <a:rPr lang="ru-RU" altLang="ru-RU" sz="2400"/>
              <a:t>По заключенному и оплаченному договору страхования период ответственности наступает в следующем отчетном периоде. По правилам российского бухгалтерского учета премия признается доходом в период заключения договора, по МСФО - в период перехода страхового риска.</a:t>
            </a:r>
          </a:p>
          <a:p>
            <a:pPr algn="just">
              <a:lnSpc>
                <a:spcPct val="90000"/>
              </a:lnSpc>
            </a:pPr>
            <a:endParaRPr lang="ru-RU" altLang="ru-RU" sz="2400"/>
          </a:p>
        </p:txBody>
      </p:sp>
    </p:spTree>
    <p:extLst>
      <p:ext uri="{BB962C8B-B14F-4D97-AF65-F5344CB8AC3E}">
        <p14:creationId xmlns:p14="http://schemas.microsoft.com/office/powerpoint/2010/main" val="221223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Проект </a:t>
            </a:r>
            <a:r>
              <a:rPr lang="ru-RU" dirty="0"/>
              <a:t>изменений к МСФО (IAS) 12 «Налоги на прибыль»</a:t>
            </a:r>
          </a:p>
        </p:txBody>
      </p:sp>
      <p:sp>
        <p:nvSpPr>
          <p:cNvPr id="3" name="Объект 2"/>
          <p:cNvSpPr>
            <a:spLocks noGrp="1"/>
          </p:cNvSpPr>
          <p:nvPr>
            <p:ph idx="1"/>
          </p:nvPr>
        </p:nvSpPr>
        <p:spPr/>
        <p:txBody>
          <a:bodyPr>
            <a:normAutofit fontScale="92500" lnSpcReduction="20000"/>
          </a:bodyPr>
          <a:lstStyle/>
          <a:p>
            <a:pPr lvl="0" fontAlgn="base"/>
            <a:r>
              <a:rPr lang="ru-RU" dirty="0"/>
              <a:t>нереализованные убытки по долговым инструментам, оцениваемым по справедливой стоимости и по себестоимости для целей налогообложения, порождают вычитаемые временные разницы независимо от того, как держатель долгового инструмента планирует восстановить балансовую стоимость долгового инструмента – путем продажи или использования;</a:t>
            </a:r>
          </a:p>
          <a:p>
            <a:pPr lvl="0" fontAlgn="base"/>
            <a:r>
              <a:rPr lang="ru-RU" dirty="0"/>
              <a:t>балансовая стоимость актива не ограничивается оценкой вероятной в будущем налогооблагаемой прибыли;</a:t>
            </a:r>
          </a:p>
          <a:p>
            <a:pPr lvl="0" fontAlgn="base"/>
            <a:r>
              <a:rPr lang="ru-RU" dirty="0"/>
              <a:t>оценка будущей налогооблагаемой прибыли не включает налоговые вычеты, возникающие в результате сторнирования вычитаемых временных разниц;</a:t>
            </a:r>
          </a:p>
          <a:p>
            <a:pPr lvl="0" fontAlgn="base"/>
            <a:r>
              <a:rPr lang="ru-RU" dirty="0"/>
              <a:t>предприятие оценивает отложенный налоговый актив вместе с другими отложенными налоговыми активами того же типа.</a:t>
            </a:r>
          </a:p>
          <a:p>
            <a:r>
              <a:rPr lang="ru-RU" dirty="0"/>
              <a:t>Проект предлагает ограничить ретроспективное применение изменений для компаний, уже применяющих МСФО.</a:t>
            </a:r>
          </a:p>
        </p:txBody>
      </p:sp>
    </p:spTree>
    <p:extLst>
      <p:ext uri="{BB962C8B-B14F-4D97-AF65-F5344CB8AC3E}">
        <p14:creationId xmlns:p14="http://schemas.microsoft.com/office/powerpoint/2010/main" val="4083705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2947" name="Rectangle 3"/>
          <p:cNvSpPr>
            <a:spLocks noGrp="1" noChangeArrowheads="1"/>
          </p:cNvSpPr>
          <p:nvPr>
            <p:ph type="body" idx="1"/>
          </p:nvPr>
        </p:nvSpPr>
        <p:spPr/>
        <p:txBody>
          <a:bodyPr/>
          <a:lstStyle/>
          <a:p>
            <a:pPr algn="just"/>
            <a:r>
              <a:rPr lang="ru-RU" altLang="ru-RU"/>
              <a:t>Страховая выплата признается когда обязательство перед выгодоприобретателями исполнено путем оплаты денежными средствами, предоставлением возмещения в натуральной форме, оплатой медицинских услуг и т.д.</a:t>
            </a:r>
          </a:p>
          <a:p>
            <a:endParaRPr lang="ru-RU" altLang="ru-RU"/>
          </a:p>
        </p:txBody>
      </p:sp>
    </p:spTree>
    <p:extLst>
      <p:ext uri="{BB962C8B-B14F-4D97-AF65-F5344CB8AC3E}">
        <p14:creationId xmlns:p14="http://schemas.microsoft.com/office/powerpoint/2010/main" val="433836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3971" name="Rectangle 3"/>
          <p:cNvSpPr>
            <a:spLocks noGrp="1" noChangeArrowheads="1"/>
          </p:cNvSpPr>
          <p:nvPr>
            <p:ph type="body" idx="1"/>
          </p:nvPr>
        </p:nvSpPr>
        <p:spPr/>
        <p:txBody>
          <a:bodyPr/>
          <a:lstStyle/>
          <a:p>
            <a:pPr algn="just">
              <a:lnSpc>
                <a:spcPct val="80000"/>
              </a:lnSpc>
            </a:pPr>
            <a:r>
              <a:rPr lang="ru-RU" altLang="ru-RU"/>
              <a:t>Под аквизиционными затратами понимаются затраты, связанные с заключением договоров страхования. К прямым аквизиционным затратам относятся уплачиваемые вознаграждения и комиссии, стоимость составления договоров, оплата услуг страховых посредников, иные аналогичные расходы. К косвенным аквизиционным затратам относятся затраты на привлечение клиентов, административные расходы подразделений, осуществляющих поиск, привлечение клиентов, офисов и отделов продаж и тому подобные расходы.</a:t>
            </a:r>
          </a:p>
          <a:p>
            <a:pPr algn="just">
              <a:lnSpc>
                <a:spcPct val="80000"/>
              </a:lnSpc>
              <a:buFont typeface="Wingdings" panose="05000000000000000000" pitchFamily="2" charset="2"/>
              <a:buNone/>
            </a:pPr>
            <a:r>
              <a:rPr lang="ru-RU" altLang="ru-RU"/>
              <a:t>В отношении аквизиционных затрат в </a:t>
            </a:r>
            <a:r>
              <a:rPr lang="ru-RU" altLang="ru-RU">
                <a:hlinkClick r:id="rId3"/>
              </a:rPr>
              <a:t>пунктах BC116</a:t>
            </a:r>
            <a:r>
              <a:rPr lang="ru-RU" altLang="ru-RU"/>
              <a:t> - </a:t>
            </a:r>
            <a:r>
              <a:rPr lang="ru-RU" altLang="ru-RU">
                <a:hlinkClick r:id="rId4"/>
              </a:rPr>
              <a:t>BC119</a:t>
            </a:r>
            <a:r>
              <a:rPr lang="ru-RU" altLang="ru-RU"/>
              <a:t> Основ для выводов указано, что МСФО не запрещают и не требуют отсрочки признания аквизиционных затрат. Поэтому страховщик может использовать ту учетную политику, которой он придерживался до перехода на МСФО.</a:t>
            </a:r>
          </a:p>
          <a:p>
            <a:pPr>
              <a:lnSpc>
                <a:spcPct val="80000"/>
              </a:lnSpc>
              <a:buFont typeface="Wingdings" panose="05000000000000000000" pitchFamily="2" charset="2"/>
              <a:buNone/>
            </a:pPr>
            <a:endParaRPr lang="ru-RU" altLang="ru-RU"/>
          </a:p>
        </p:txBody>
      </p:sp>
    </p:spTree>
    <p:extLst>
      <p:ext uri="{BB962C8B-B14F-4D97-AF65-F5344CB8AC3E}">
        <p14:creationId xmlns:p14="http://schemas.microsoft.com/office/powerpoint/2010/main" val="2359196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ru-RU" altLang="ru-RU" sz="1600"/>
              <a:t>Информационное письмо ФСФР России от 21.03.2013 N 13-</a:t>
            </a:r>
            <a:r>
              <a:rPr lang="ru-RU" altLang="ru-RU" sz="1600" b="1"/>
              <a:t>ДП</a:t>
            </a:r>
            <a:r>
              <a:rPr lang="ru-RU" altLang="ru-RU" sz="1600"/>
              <a:t>-12/9549</a:t>
            </a:r>
            <a:br>
              <a:rPr lang="ru-RU" altLang="ru-RU" sz="1600"/>
            </a:br>
            <a:r>
              <a:rPr lang="ru-RU" altLang="ru-RU" sz="1600"/>
              <a:t>"О Методических рекомендациях по составлению страховыми организациями консолидированной финансовой отчетности за 2012 год в соответствии МСФО"</a:t>
            </a:r>
            <a:br>
              <a:rPr lang="ru-RU" altLang="ru-RU" sz="1600"/>
            </a:br>
            <a:r>
              <a:rPr lang="ru-RU" altLang="ru-RU" sz="1600" b="1">
                <a:solidFill>
                  <a:srgbClr val="131313"/>
                </a:solidFill>
                <a:hlinkClick r:id="rId2"/>
              </a:rPr>
              <a:t>МСФО (IFRS) 4 "Договоры страхования"</a:t>
            </a:r>
            <a:endParaRPr lang="ru-RU" altLang="ru-RU" sz="1600" b="1">
              <a:solidFill>
                <a:srgbClr val="131313"/>
              </a:solidFill>
            </a:endParaRPr>
          </a:p>
        </p:txBody>
      </p:sp>
      <p:sp>
        <p:nvSpPr>
          <p:cNvPr id="84995" name="Rectangle 3"/>
          <p:cNvSpPr>
            <a:spLocks noGrp="1" noChangeArrowheads="1"/>
          </p:cNvSpPr>
          <p:nvPr>
            <p:ph type="body" idx="1"/>
          </p:nvPr>
        </p:nvSpPr>
        <p:spPr/>
        <p:txBody>
          <a:bodyPr/>
          <a:lstStyle/>
          <a:p>
            <a:pPr>
              <a:lnSpc>
                <a:spcPct val="80000"/>
              </a:lnSpc>
            </a:pPr>
            <a:r>
              <a:rPr lang="ru-RU" altLang="ru-RU" sz="1600"/>
              <a:t>В случае обесценения актива, связанного с перестрахованием, убыток отражается в отчете о совокупном доходе для целей МСФО (далее - ОСП), и на эту сумму уменьшается балансовая стоимость актива.</a:t>
            </a:r>
          </a:p>
          <a:p>
            <a:pPr>
              <a:lnSpc>
                <a:spcPct val="80000"/>
              </a:lnSpc>
            </a:pPr>
            <a:r>
              <a:rPr lang="ru-RU" altLang="ru-RU" sz="1600"/>
              <a:t>Обесценение активов признается:</a:t>
            </a:r>
          </a:p>
          <a:p>
            <a:pPr>
              <a:lnSpc>
                <a:spcPct val="80000"/>
              </a:lnSpc>
            </a:pPr>
            <a:r>
              <a:rPr lang="ru-RU" altLang="ru-RU" sz="1600"/>
              <a:t>1) существует объективное свидетельство, возникшее в результате события, которое произошло после первоначального признания актива, связанного с перестрахованием, что цедент может не получить все причитающиеся ему суммы по условиям договора; и</a:t>
            </a:r>
          </a:p>
          <a:p>
            <a:pPr>
              <a:lnSpc>
                <a:spcPct val="80000"/>
              </a:lnSpc>
            </a:pPr>
            <a:r>
              <a:rPr lang="ru-RU" altLang="ru-RU" sz="1600"/>
              <a:t>2) влияние такого события на суммы, которые будут получены цедентом от перестраховщика, можно надежно оценить.</a:t>
            </a:r>
          </a:p>
          <a:p>
            <a:pPr>
              <a:lnSpc>
                <a:spcPct val="80000"/>
              </a:lnSpc>
            </a:pPr>
            <a:r>
              <a:rPr lang="ru-RU" altLang="ru-RU" sz="1600"/>
              <a:t>Примером объективного свидетельства возможности не получить суммы от перестраховщика, признанные как активы цедента, является отзыв у перестраховщика лицензии на право осуществления перестраховочной деятельности, признаки банкротства, существенные и необоснованные задержки в перечислении текущих платежей.</a:t>
            </a:r>
          </a:p>
          <a:p>
            <a:pPr>
              <a:lnSpc>
                <a:spcPct val="80000"/>
              </a:lnSpc>
            </a:pPr>
            <a:endParaRPr lang="ru-RU" altLang="ru-RU" sz="1600"/>
          </a:p>
        </p:txBody>
      </p:sp>
    </p:spTree>
    <p:extLst>
      <p:ext uri="{BB962C8B-B14F-4D97-AF65-F5344CB8AC3E}">
        <p14:creationId xmlns:p14="http://schemas.microsoft.com/office/powerpoint/2010/main" val="3463679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ru-RU" altLang="ru-RU"/>
              <a:t>Проверка адекватности страховых обязательств</a:t>
            </a:r>
          </a:p>
        </p:txBody>
      </p:sp>
      <p:sp>
        <p:nvSpPr>
          <p:cNvPr id="86019" name="Rectangle 3"/>
          <p:cNvSpPr>
            <a:spLocks noGrp="1" noChangeArrowheads="1"/>
          </p:cNvSpPr>
          <p:nvPr>
            <p:ph type="body" idx="1"/>
          </p:nvPr>
        </p:nvSpPr>
        <p:spPr/>
        <p:txBody>
          <a:bodyPr/>
          <a:lstStyle/>
          <a:p>
            <a:r>
              <a:rPr lang="ru-RU" altLang="ru-RU"/>
              <a:t>Расчет РНР – резерв неистекшего риска </a:t>
            </a:r>
          </a:p>
          <a:p>
            <a:r>
              <a:rPr lang="ru-RU" altLang="ru-RU"/>
              <a:t>Формируется для иного страхования чем жизнь, если РНП не достаточно</a:t>
            </a:r>
          </a:p>
          <a:p>
            <a:r>
              <a:rPr lang="ru-RU" altLang="ru-RU"/>
              <a:t>Для страхования жизни – если будущая оценка выплат больше текущей стоимости резервов</a:t>
            </a:r>
          </a:p>
        </p:txBody>
      </p:sp>
    </p:spTree>
    <p:extLst>
      <p:ext uri="{BB962C8B-B14F-4D97-AF65-F5344CB8AC3E}">
        <p14:creationId xmlns:p14="http://schemas.microsoft.com/office/powerpoint/2010/main" val="1306169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ru-RU" altLang="ru-RU" sz="3500"/>
              <a:t>Возможные трансформационные корректировки (  начало)</a:t>
            </a:r>
          </a:p>
        </p:txBody>
      </p:sp>
      <p:sp>
        <p:nvSpPr>
          <p:cNvPr id="87043" name="Rectangle 3"/>
          <p:cNvSpPr>
            <a:spLocks noGrp="1" noChangeArrowheads="1"/>
          </p:cNvSpPr>
          <p:nvPr>
            <p:ph type="body" idx="1"/>
          </p:nvPr>
        </p:nvSpPr>
        <p:spPr/>
        <p:txBody>
          <a:bodyPr>
            <a:normAutofit fontScale="70000" lnSpcReduction="20000"/>
          </a:bodyPr>
          <a:lstStyle/>
          <a:p>
            <a:pPr>
              <a:lnSpc>
                <a:spcPct val="80000"/>
              </a:lnSpc>
            </a:pPr>
            <a:r>
              <a:rPr lang="ru-RU" altLang="ru-RU" sz="1400"/>
              <a:t>Пересчет УК, сформированного до 2003 года</a:t>
            </a:r>
          </a:p>
          <a:p>
            <a:pPr>
              <a:lnSpc>
                <a:spcPct val="80000"/>
              </a:lnSpc>
            </a:pPr>
            <a:r>
              <a:rPr lang="ru-RU" altLang="ru-RU" sz="1400"/>
              <a:t>Списание стабрезерва в нераспределенную прибыль</a:t>
            </a:r>
          </a:p>
          <a:p>
            <a:pPr>
              <a:lnSpc>
                <a:spcPct val="80000"/>
              </a:lnSpc>
            </a:pPr>
            <a:r>
              <a:rPr lang="ru-RU" altLang="ru-RU" sz="1400"/>
              <a:t>Списание фонда предупредительных мероприятий в нераспределенную прибыль</a:t>
            </a:r>
          </a:p>
          <a:p>
            <a:pPr>
              <a:lnSpc>
                <a:spcPct val="80000"/>
              </a:lnSpc>
            </a:pPr>
            <a:r>
              <a:rPr lang="ru-RU" altLang="ru-RU" sz="1400"/>
              <a:t>Признание малоценных ОС как ОС</a:t>
            </a:r>
          </a:p>
          <a:p>
            <a:pPr>
              <a:lnSpc>
                <a:spcPct val="80000"/>
              </a:lnSpc>
            </a:pPr>
            <a:r>
              <a:rPr lang="ru-RU" altLang="ru-RU" sz="1400"/>
              <a:t>Начисление амортизации по ОС, признанным как ОС из малоценных - ОФС, ОСД</a:t>
            </a:r>
          </a:p>
          <a:p>
            <a:pPr>
              <a:lnSpc>
                <a:spcPct val="80000"/>
              </a:lnSpc>
            </a:pPr>
            <a:r>
              <a:rPr lang="ru-RU" altLang="ru-RU" sz="1400"/>
              <a:t>Перенос затрат по счету 08 как ОС </a:t>
            </a:r>
          </a:p>
          <a:p>
            <a:pPr>
              <a:lnSpc>
                <a:spcPct val="80000"/>
              </a:lnSpc>
            </a:pPr>
            <a:r>
              <a:rPr lang="ru-RU" altLang="ru-RU" sz="1400"/>
              <a:t>Перенос расходов, которые относятся к текущему году, а отражены в следующем году</a:t>
            </a:r>
          </a:p>
          <a:p>
            <a:pPr>
              <a:lnSpc>
                <a:spcPct val="80000"/>
              </a:lnSpc>
            </a:pPr>
            <a:r>
              <a:rPr lang="ru-RU" altLang="ru-RU" sz="1400"/>
              <a:t>Перенос затрат на лицензии в НМА</a:t>
            </a:r>
          </a:p>
          <a:p>
            <a:pPr>
              <a:lnSpc>
                <a:spcPct val="80000"/>
              </a:lnSpc>
            </a:pPr>
            <a:r>
              <a:rPr lang="ru-RU" altLang="ru-RU" sz="1400"/>
              <a:t>Признание РБП текущими расходами</a:t>
            </a:r>
          </a:p>
          <a:p>
            <a:pPr>
              <a:lnSpc>
                <a:spcPct val="80000"/>
              </a:lnSpc>
            </a:pPr>
            <a:r>
              <a:rPr lang="ru-RU" altLang="ru-RU" sz="1400"/>
              <a:t>Признание полученных суброгаций в момент выплаты - ОСД</a:t>
            </a:r>
          </a:p>
          <a:p>
            <a:pPr>
              <a:lnSpc>
                <a:spcPct val="80000"/>
              </a:lnSpc>
            </a:pPr>
            <a:r>
              <a:rPr lang="ru-RU" altLang="ru-RU" sz="1400"/>
              <a:t>Признание доходов от абандона в момент выплаты - ОСД</a:t>
            </a:r>
          </a:p>
          <a:p>
            <a:pPr>
              <a:lnSpc>
                <a:spcPct val="80000"/>
              </a:lnSpc>
            </a:pPr>
            <a:r>
              <a:rPr lang="ru-RU" altLang="ru-RU" sz="1400"/>
              <a:t>Перенос премий, период страхования по которым не начался, на следующий период</a:t>
            </a:r>
          </a:p>
          <a:p>
            <a:pPr>
              <a:lnSpc>
                <a:spcPct val="80000"/>
              </a:lnSpc>
            </a:pPr>
            <a:r>
              <a:rPr lang="ru-RU" altLang="ru-RU" sz="1400"/>
              <a:t>Соответствующие премиям, указанным выше, корректировки премий по исходящему перестрахованию</a:t>
            </a:r>
          </a:p>
          <a:p>
            <a:pPr>
              <a:lnSpc>
                <a:spcPct val="80000"/>
              </a:lnSpc>
            </a:pPr>
            <a:r>
              <a:rPr lang="ru-RU" altLang="ru-RU" sz="1400"/>
              <a:t>Соответствующие премиям, указанным выше, корректировки начисленных вознаграждений за заключение договоров страхования</a:t>
            </a:r>
          </a:p>
          <a:p>
            <a:pPr>
              <a:lnSpc>
                <a:spcPct val="80000"/>
              </a:lnSpc>
            </a:pPr>
            <a:r>
              <a:rPr lang="ru-RU" altLang="ru-RU" sz="1400"/>
              <a:t>Перенос возвратов премий из выплат в отдельную позицию - ОСД</a:t>
            </a:r>
          </a:p>
          <a:p>
            <a:pPr>
              <a:lnSpc>
                <a:spcPct val="80000"/>
              </a:lnSpc>
            </a:pPr>
            <a:r>
              <a:rPr lang="ru-RU" altLang="ru-RU" sz="1400"/>
              <a:t>Исключение возвратов премий из журнала убытков для пересчета резервов</a:t>
            </a:r>
          </a:p>
          <a:p>
            <a:pPr>
              <a:lnSpc>
                <a:spcPct val="80000"/>
              </a:lnSpc>
            </a:pPr>
            <a:r>
              <a:rPr lang="ru-RU" altLang="ru-RU" sz="1400"/>
              <a:t>Перенос списанных на убытки неполученных премий в уменьшение этих премий</a:t>
            </a:r>
          </a:p>
        </p:txBody>
      </p:sp>
    </p:spTree>
    <p:extLst>
      <p:ext uri="{BB962C8B-B14F-4D97-AF65-F5344CB8AC3E}">
        <p14:creationId xmlns:p14="http://schemas.microsoft.com/office/powerpoint/2010/main" val="3102785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ru-RU" altLang="ru-RU" sz="3500"/>
              <a:t>Возможные трансформационные корректировки (окончание)</a:t>
            </a:r>
          </a:p>
        </p:txBody>
      </p:sp>
      <p:sp>
        <p:nvSpPr>
          <p:cNvPr id="88067" name="Rectangle 3"/>
          <p:cNvSpPr>
            <a:spLocks noGrp="1" noChangeArrowheads="1"/>
          </p:cNvSpPr>
          <p:nvPr>
            <p:ph type="body" idx="1"/>
          </p:nvPr>
        </p:nvSpPr>
        <p:spPr/>
        <p:txBody>
          <a:bodyPr>
            <a:normAutofit fontScale="40000" lnSpcReduction="20000"/>
          </a:bodyPr>
          <a:lstStyle/>
          <a:p>
            <a:pPr>
              <a:lnSpc>
                <a:spcPct val="80000"/>
              </a:lnSpc>
            </a:pPr>
            <a:r>
              <a:rPr lang="ru-RU" altLang="ru-RU" sz="1200"/>
              <a:t>Пересчет резервов</a:t>
            </a:r>
          </a:p>
          <a:p>
            <a:pPr>
              <a:lnSpc>
                <a:spcPct val="80000"/>
              </a:lnSpc>
            </a:pPr>
            <a:r>
              <a:rPr lang="ru-RU" altLang="ru-RU" sz="1200"/>
              <a:t>Ретроспективный анализ РЗУ - суммы выплат </a:t>
            </a:r>
          </a:p>
          <a:p>
            <a:pPr>
              <a:lnSpc>
                <a:spcPct val="80000"/>
              </a:lnSpc>
            </a:pPr>
            <a:r>
              <a:rPr lang="ru-RU" altLang="ru-RU" sz="1200"/>
              <a:t>Сопоставление расходов на урегулирование и реальных расходов.</a:t>
            </a:r>
          </a:p>
          <a:p>
            <a:pPr>
              <a:lnSpc>
                <a:spcPct val="80000"/>
              </a:lnSpc>
            </a:pPr>
            <a:r>
              <a:rPr lang="ru-RU" altLang="ru-RU" sz="1200"/>
              <a:t>Пересчет расходов на урегулирование в составе резерва</a:t>
            </a:r>
          </a:p>
          <a:p>
            <a:pPr>
              <a:lnSpc>
                <a:spcPct val="80000"/>
              </a:lnSpc>
            </a:pPr>
            <a:r>
              <a:rPr lang="ru-RU" altLang="ru-RU" sz="1200"/>
              <a:t>Ретроспрективный анализ РПНУ</a:t>
            </a:r>
          </a:p>
          <a:p>
            <a:pPr>
              <a:lnSpc>
                <a:spcPct val="80000"/>
              </a:lnSpc>
            </a:pPr>
            <a:r>
              <a:rPr lang="ru-RU" altLang="ru-RU" sz="1200"/>
              <a:t>Анализ достаточности РНП - сравнение тарифов</a:t>
            </a:r>
          </a:p>
          <a:p>
            <a:pPr>
              <a:lnSpc>
                <a:spcPct val="80000"/>
              </a:lnSpc>
            </a:pPr>
            <a:r>
              <a:rPr lang="ru-RU" altLang="ru-RU" sz="1200"/>
              <a:t>Доначисление резервов</a:t>
            </a:r>
          </a:p>
          <a:p>
            <a:pPr>
              <a:lnSpc>
                <a:spcPct val="80000"/>
              </a:lnSpc>
            </a:pPr>
            <a:r>
              <a:rPr lang="ru-RU" altLang="ru-RU" sz="1200"/>
              <a:t>Дисконтирование дебиторской задолженности,срок существования которых превышает 1 год</a:t>
            </a:r>
          </a:p>
          <a:p>
            <a:pPr>
              <a:lnSpc>
                <a:spcPct val="80000"/>
              </a:lnSpc>
            </a:pPr>
            <a:r>
              <a:rPr lang="ru-RU" altLang="ru-RU" sz="1200"/>
              <a:t>Создание резерва по сомнительным долгам</a:t>
            </a:r>
          </a:p>
          <a:p>
            <a:pPr>
              <a:lnSpc>
                <a:spcPct val="80000"/>
              </a:lnSpc>
            </a:pPr>
            <a:r>
              <a:rPr lang="ru-RU" altLang="ru-RU" sz="1200"/>
              <a:t>Перенос краткосрочных депозитов ( до 3х месяцев) в денежные эквиваленты</a:t>
            </a:r>
          </a:p>
          <a:p>
            <a:pPr>
              <a:lnSpc>
                <a:spcPct val="80000"/>
              </a:lnSpc>
            </a:pPr>
            <a:r>
              <a:rPr lang="ru-RU" altLang="ru-RU" sz="1200"/>
              <a:t>Дисконтирование финансовых активов, срок существования которых превышает 1 год</a:t>
            </a:r>
          </a:p>
          <a:p>
            <a:pPr>
              <a:lnSpc>
                <a:spcPct val="80000"/>
              </a:lnSpc>
            </a:pPr>
            <a:r>
              <a:rPr lang="ru-RU" altLang="ru-RU" sz="1200"/>
              <a:t>Выделение ЦБ, удерживаемых до погашения</a:t>
            </a:r>
          </a:p>
          <a:p>
            <a:pPr>
              <a:lnSpc>
                <a:spcPct val="80000"/>
              </a:lnSpc>
            </a:pPr>
            <a:r>
              <a:rPr lang="ru-RU" altLang="ru-RU" sz="1200"/>
              <a:t>Классификация остальных финансовых активов как оцениваемых по справедливой стоимости через прибыль или убыток</a:t>
            </a:r>
          </a:p>
          <a:p>
            <a:pPr>
              <a:lnSpc>
                <a:spcPct val="80000"/>
              </a:lnSpc>
            </a:pPr>
            <a:r>
              <a:rPr lang="ru-RU" altLang="ru-RU" sz="1200"/>
              <a:t>Признание объектов, полученных по лизингу, в балансе лизингополучателя</a:t>
            </a:r>
          </a:p>
          <a:p>
            <a:pPr>
              <a:lnSpc>
                <a:spcPct val="80000"/>
              </a:lnSpc>
            </a:pPr>
            <a:r>
              <a:rPr lang="ru-RU" altLang="ru-RU" sz="1200"/>
              <a:t>Рекласс начисленных процентов, дохода по депозитам с дебиторки на счет денежных средств</a:t>
            </a:r>
          </a:p>
          <a:p>
            <a:pPr>
              <a:lnSpc>
                <a:spcPct val="80000"/>
              </a:lnSpc>
            </a:pPr>
            <a:r>
              <a:rPr lang="ru-RU" altLang="ru-RU" sz="1200"/>
              <a:t>Признание накопленного дохода по депозитам, ценным бумагам  на счетах финансовых вложений</a:t>
            </a:r>
          </a:p>
          <a:p>
            <a:pPr>
              <a:lnSpc>
                <a:spcPct val="80000"/>
              </a:lnSpc>
            </a:pPr>
            <a:r>
              <a:rPr lang="ru-RU" altLang="ru-RU" sz="1200"/>
              <a:t>ОНА по финансовым вложениям</a:t>
            </a:r>
          </a:p>
          <a:p>
            <a:pPr>
              <a:lnSpc>
                <a:spcPct val="80000"/>
              </a:lnSpc>
            </a:pPr>
            <a:r>
              <a:rPr lang="ru-RU" altLang="ru-RU" sz="1200"/>
              <a:t>Списание ОНА и ОНО по РСБУ</a:t>
            </a:r>
          </a:p>
          <a:p>
            <a:pPr>
              <a:lnSpc>
                <a:spcPct val="80000"/>
              </a:lnSpc>
            </a:pPr>
            <a:r>
              <a:rPr lang="ru-RU" altLang="ru-RU" sz="1200"/>
              <a:t>Начисление ОНА и ОНО по МСФО</a:t>
            </a:r>
          </a:p>
          <a:p>
            <a:pPr>
              <a:lnSpc>
                <a:spcPct val="80000"/>
              </a:lnSpc>
            </a:pPr>
            <a:r>
              <a:rPr lang="ru-RU" altLang="ru-RU" sz="1200"/>
              <a:t>Начисление резерва под отпуска на / формирование оценочного обязательства под отпуска на конец 2012 года</a:t>
            </a:r>
          </a:p>
          <a:p>
            <a:pPr>
              <a:lnSpc>
                <a:spcPct val="80000"/>
              </a:lnSpc>
            </a:pPr>
            <a:r>
              <a:rPr lang="ru-RU" altLang="ru-RU" sz="1200"/>
              <a:t>ОНА по отпускам</a:t>
            </a:r>
          </a:p>
          <a:p>
            <a:pPr>
              <a:lnSpc>
                <a:spcPct val="80000"/>
              </a:lnSpc>
            </a:pPr>
            <a:r>
              <a:rPr lang="ru-RU" altLang="ru-RU" sz="1200"/>
              <a:t>Списание расходов будущих периодов на переходящие отпуска в текущие расходы</a:t>
            </a:r>
          </a:p>
          <a:p>
            <a:pPr>
              <a:lnSpc>
                <a:spcPct val="80000"/>
              </a:lnSpc>
            </a:pPr>
            <a:endParaRPr lang="ru-RU" altLang="ru-RU" sz="1200"/>
          </a:p>
        </p:txBody>
      </p:sp>
    </p:spTree>
    <p:extLst>
      <p:ext uri="{BB962C8B-B14F-4D97-AF65-F5344CB8AC3E}">
        <p14:creationId xmlns:p14="http://schemas.microsoft.com/office/powerpoint/2010/main" val="974314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ru-RU" altLang="ru-RU"/>
              <a:t>Пересчет статей капитала </a:t>
            </a:r>
          </a:p>
        </p:txBody>
      </p:sp>
      <p:sp>
        <p:nvSpPr>
          <p:cNvPr id="98307" name="Rectangle 3"/>
          <p:cNvSpPr>
            <a:spLocks noGrp="1" noChangeArrowheads="1"/>
          </p:cNvSpPr>
          <p:nvPr>
            <p:ph type="body" idx="1"/>
          </p:nvPr>
        </p:nvSpPr>
        <p:spPr/>
        <p:txBody>
          <a:bodyPr>
            <a:normAutofit fontScale="92500" lnSpcReduction="10000"/>
          </a:bodyPr>
          <a:lstStyle/>
          <a:p>
            <a:pPr lvl="1">
              <a:lnSpc>
                <a:spcPct val="80000"/>
              </a:lnSpc>
            </a:pPr>
            <a:r>
              <a:rPr lang="ru-RU" altLang="ru-RU" sz="1800"/>
              <a:t>(IAS) 29 «Финансовая отчетность в условиях гиперинфляции» до 2003 года российская экономика считалась гиперинфляционной </a:t>
            </a:r>
          </a:p>
          <a:p>
            <a:pPr lvl="1">
              <a:lnSpc>
                <a:spcPct val="80000"/>
              </a:lnSpc>
            </a:pPr>
            <a:r>
              <a:rPr lang="ru-RU" altLang="ru-RU" sz="1800"/>
              <a:t>Все составляющие акционерного капитала с момента их оплаты или накопления в фондах рассматриваются как неденежные.</a:t>
            </a:r>
          </a:p>
          <a:p>
            <a:pPr lvl="1">
              <a:lnSpc>
                <a:spcPct val="80000"/>
              </a:lnSpc>
            </a:pPr>
            <a:r>
              <a:rPr lang="ru-RU" altLang="ru-RU" sz="1800"/>
              <a:t>Неденежные активы и обязательства пересчитываются с учетом покупательной способности денежной единицы на отчетную дату. Пересчет ведется на основе увеличения общего индекса цен за период с даты совершения операции, когда актив или обязательство возникло, до отчетной даты.</a:t>
            </a:r>
          </a:p>
          <a:p>
            <a:pPr lvl="1">
              <a:lnSpc>
                <a:spcPct val="80000"/>
              </a:lnSpc>
            </a:pPr>
            <a:r>
              <a:rPr lang="ru-RU" altLang="ru-RU" sz="1800"/>
              <a:t>Когда компания впервые применяет МСФО (</a:t>
            </a:r>
            <a:r>
              <a:rPr lang="en-US" altLang="ru-RU" sz="1800"/>
              <a:t>IAS</a:t>
            </a:r>
            <a:r>
              <a:rPr lang="ru-RU" altLang="ru-RU" sz="1800"/>
              <a:t>) 29, все неденежные статьи бухгалтерского баланса, за исключением нераспределенной прибыли, пересчитываются с помощью общего индекса цен с соответствующих дат возникновения этих статей. </a:t>
            </a:r>
          </a:p>
          <a:p>
            <a:pPr lvl="1">
              <a:lnSpc>
                <a:spcPct val="80000"/>
              </a:lnSpc>
            </a:pPr>
            <a:r>
              <a:rPr lang="ru-RU" altLang="ru-RU" sz="1800"/>
              <a:t>Пересчитанная величина нераспределенной прибыли, за минусом прибыли отчетного года, является балансирующей величиной, получаемой в результате пересчета всех остальных статей бухгалтерского баланса на начало отчетного периода. </a:t>
            </a:r>
          </a:p>
        </p:txBody>
      </p:sp>
    </p:spTree>
    <p:extLst>
      <p:ext uri="{BB962C8B-B14F-4D97-AF65-F5344CB8AC3E}">
        <p14:creationId xmlns:p14="http://schemas.microsoft.com/office/powerpoint/2010/main" val="2069897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fontScale="90000"/>
          </a:bodyPr>
          <a:lstStyle/>
          <a:p>
            <a:r>
              <a:rPr lang="ru-RU" altLang="ru-RU" sz="4000"/>
              <a:t>Резерв под обесценение страховой задолженности</a:t>
            </a:r>
          </a:p>
        </p:txBody>
      </p:sp>
      <p:sp>
        <p:nvSpPr>
          <p:cNvPr id="111619" name="Rectangle 3"/>
          <p:cNvSpPr>
            <a:spLocks noGrp="1" noChangeArrowheads="1"/>
          </p:cNvSpPr>
          <p:nvPr>
            <p:ph type="body" idx="1"/>
          </p:nvPr>
        </p:nvSpPr>
        <p:spPr/>
        <p:txBody>
          <a:bodyPr>
            <a:normAutofit fontScale="92500" lnSpcReduction="10000"/>
          </a:bodyPr>
          <a:lstStyle/>
          <a:p>
            <a:pPr>
              <a:lnSpc>
                <a:spcPct val="80000"/>
              </a:lnSpc>
              <a:buFont typeface="Wingdings" panose="05000000000000000000" pitchFamily="2" charset="2"/>
              <a:buNone/>
            </a:pPr>
            <a:r>
              <a:rPr lang="ru-RU" altLang="ru-RU" sz="2000"/>
              <a:t>      Применительно к дебиторской задолженности резерв должен начисляться, если от дебиторов ожидается поступление суммы меньше первоначальной задолженности. Для создания резерва производится инвентаризация задолженности и выявляется сомнительная задолженность. </a:t>
            </a:r>
          </a:p>
          <a:p>
            <a:pPr>
              <a:lnSpc>
                <a:spcPct val="80000"/>
              </a:lnSpc>
              <a:buFont typeface="Wingdings" panose="05000000000000000000" pitchFamily="2" charset="2"/>
              <a:buNone/>
            </a:pPr>
            <a:r>
              <a:rPr lang="ru-RU" altLang="ru-RU" sz="2000"/>
              <a:t>Создание резерва может производится несколькими методами</a:t>
            </a:r>
          </a:p>
          <a:p>
            <a:pPr>
              <a:lnSpc>
                <a:spcPct val="80000"/>
              </a:lnSpc>
            </a:pPr>
            <a:r>
              <a:rPr lang="ru-RU" altLang="ru-RU" sz="2000"/>
              <a:t>определение вероятности взыскания задолженности по каждому дебитору и начисление резерва только по тем дебиторам, взыскание задолженности с которых сомнительно;</a:t>
            </a:r>
          </a:p>
          <a:p>
            <a:pPr>
              <a:lnSpc>
                <a:spcPct val="80000"/>
              </a:lnSpc>
            </a:pPr>
            <a:r>
              <a:rPr lang="ru-RU" altLang="ru-RU" sz="2000"/>
              <a:t>начисление резерва в процентном отношении от показателя собранных премии или величины задолженности  на конец  отчетного  периода;</a:t>
            </a:r>
          </a:p>
          <a:p>
            <a:pPr>
              <a:lnSpc>
                <a:spcPct val="80000"/>
              </a:lnSpc>
            </a:pPr>
            <a:r>
              <a:rPr lang="ru-RU" altLang="ru-RU" sz="2000"/>
              <a:t>разделение дебиторской задолженности на несколько групп в зависимости от периодов просрочки и начисление резерва в процентном отношении, определяемом для каждой группы.</a:t>
            </a:r>
          </a:p>
        </p:txBody>
      </p:sp>
    </p:spTree>
    <p:extLst>
      <p:ext uri="{BB962C8B-B14F-4D97-AF65-F5344CB8AC3E}">
        <p14:creationId xmlns:p14="http://schemas.microsoft.com/office/powerpoint/2010/main" val="1120581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fontScale="90000"/>
          </a:bodyPr>
          <a:lstStyle/>
          <a:p>
            <a:r>
              <a:rPr lang="ru-RU" altLang="ru-RU" sz="4000"/>
              <a:t>Резерв под обесценение страховой задолженности</a:t>
            </a:r>
          </a:p>
        </p:txBody>
      </p:sp>
      <p:sp>
        <p:nvSpPr>
          <p:cNvPr id="112643" name="Rectangle 3"/>
          <p:cNvSpPr>
            <a:spLocks noGrp="1" noChangeArrowheads="1"/>
          </p:cNvSpPr>
          <p:nvPr>
            <p:ph type="body" idx="1"/>
          </p:nvPr>
        </p:nvSpPr>
        <p:spPr/>
        <p:txBody>
          <a:bodyPr>
            <a:normAutofit lnSpcReduction="10000"/>
          </a:bodyPr>
          <a:lstStyle/>
          <a:p>
            <a:pPr>
              <a:lnSpc>
                <a:spcPct val="80000"/>
              </a:lnSpc>
            </a:pPr>
            <a:r>
              <a:rPr lang="ru-RU" altLang="ru-RU" dirty="0"/>
              <a:t>Возможно сочетание нескольких способов, например, резерв начисляется в отношении некоторых дебиторов, о которых известно, что вероятность взыскания их задолженности является низкой (судебный процесс по взысканию долгов, информация о тяжелом финансовом положении, процедура банкротства и т.д.), а в отношении остальных дебиторов резерв начисляется в зависимости от времени просрочки. </a:t>
            </a:r>
          </a:p>
          <a:p>
            <a:pPr>
              <a:lnSpc>
                <a:spcPct val="80000"/>
              </a:lnSpc>
            </a:pPr>
            <a:r>
              <a:rPr lang="ru-RU" altLang="ru-RU" dirty="0"/>
              <a:t>Организация может использовать в прогнозных целях  информацию о величине непогашенной задолженности, сложившейся в прошлых периодах. </a:t>
            </a:r>
          </a:p>
          <a:p>
            <a:pPr>
              <a:lnSpc>
                <a:spcPct val="80000"/>
              </a:lnSpc>
            </a:pPr>
            <a:r>
              <a:rPr lang="ru-RU" altLang="ru-RU" dirty="0"/>
              <a:t>Организация устанавливает порядок создания резервов обесценения страховой дебиторской задолженности в учетной политике</a:t>
            </a:r>
            <a:endParaRPr lang="ru-RU" altLang="ru-RU" i="1" dirty="0"/>
          </a:p>
          <a:p>
            <a:pPr>
              <a:lnSpc>
                <a:spcPct val="80000"/>
              </a:lnSpc>
            </a:pPr>
            <a:r>
              <a:rPr lang="ru-RU" altLang="ru-RU" i="1" dirty="0"/>
              <a:t>Пример</a:t>
            </a:r>
          </a:p>
          <a:p>
            <a:pPr>
              <a:lnSpc>
                <a:spcPct val="80000"/>
              </a:lnSpc>
            </a:pPr>
            <a:r>
              <a:rPr lang="ru-RU" altLang="ru-RU" i="1" dirty="0"/>
              <a:t>Исходя из сложившейся практики, обычно остается неоплаченным 2 % задолженности по договорам страхования автотранспорта. На конец отчетного периода сумма дебиторской задолженности составляет 140 ед. , резерв под обесценение рассчитывается в размере 3 ед. </a:t>
            </a:r>
            <a:endParaRPr lang="ru-RU" altLang="ru-RU" dirty="0"/>
          </a:p>
          <a:p>
            <a:pPr>
              <a:lnSpc>
                <a:spcPct val="80000"/>
              </a:lnSpc>
            </a:pPr>
            <a:endParaRPr lang="ru-RU" altLang="ru-RU" dirty="0"/>
          </a:p>
        </p:txBody>
      </p:sp>
    </p:spTree>
    <p:extLst>
      <p:ext uri="{BB962C8B-B14F-4D97-AF65-F5344CB8AC3E}">
        <p14:creationId xmlns:p14="http://schemas.microsoft.com/office/powerpoint/2010/main" val="35789913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2" y="500543"/>
            <a:ext cx="8911687" cy="1280890"/>
          </a:xfrm>
        </p:spPr>
        <p:txBody>
          <a:bodyPr/>
          <a:lstStyle/>
          <a:p>
            <a:r>
              <a:rPr lang="en-US" dirty="0" smtClean="0"/>
              <a:t>IFRS 4 </a:t>
            </a:r>
            <a:r>
              <a:rPr lang="ru-RU" dirty="0" smtClean="0"/>
              <a:t>фаза 2 Определения ( приложение А)</a:t>
            </a:r>
            <a:endParaRPr lang="ru-RU" dirty="0"/>
          </a:p>
        </p:txBody>
      </p:sp>
      <p:sp>
        <p:nvSpPr>
          <p:cNvPr id="3" name="Объект 2"/>
          <p:cNvSpPr>
            <a:spLocks noGrp="1"/>
          </p:cNvSpPr>
          <p:nvPr>
            <p:ph idx="1"/>
          </p:nvPr>
        </p:nvSpPr>
        <p:spPr/>
        <p:txBody>
          <a:bodyPr/>
          <a:lstStyle/>
          <a:p>
            <a:r>
              <a:rPr lang="ru-RU" dirty="0" err="1" smtClean="0"/>
              <a:t>Аквизиционные</a:t>
            </a:r>
            <a:r>
              <a:rPr lang="ru-RU" dirty="0" smtClean="0"/>
              <a:t> расходы – стоимость продажи, </a:t>
            </a:r>
            <a:r>
              <a:rPr lang="ru-RU" dirty="0" err="1" smtClean="0"/>
              <a:t>андеррайтинга</a:t>
            </a:r>
            <a:r>
              <a:rPr lang="ru-RU" dirty="0" smtClean="0"/>
              <a:t> и </a:t>
            </a:r>
            <a:r>
              <a:rPr lang="ru-RU" dirty="0" err="1" smtClean="0"/>
              <a:t>превоначального</a:t>
            </a:r>
            <a:r>
              <a:rPr lang="ru-RU" dirty="0" smtClean="0"/>
              <a:t> приобретения договора страхования</a:t>
            </a:r>
          </a:p>
          <a:p>
            <a:r>
              <a:rPr lang="ru-RU" dirty="0" smtClean="0"/>
              <a:t>Договорная сервисная маржа (</a:t>
            </a:r>
            <a:r>
              <a:rPr lang="en-US" b="1" dirty="0"/>
              <a:t>contractual </a:t>
            </a:r>
            <a:r>
              <a:rPr lang="en-US" b="1" dirty="0" smtClean="0"/>
              <a:t>service</a:t>
            </a:r>
            <a:r>
              <a:rPr lang="ru-RU" b="1" dirty="0" smtClean="0"/>
              <a:t> </a:t>
            </a:r>
            <a:r>
              <a:rPr lang="en-US" b="1" dirty="0" smtClean="0"/>
              <a:t>margin</a:t>
            </a:r>
            <a:r>
              <a:rPr lang="ru-RU" b="1" dirty="0" smtClean="0"/>
              <a:t>) – составная часть ( компонент) измерения договора страхования, представляющая собой нереализованную прибыль, которую страховая организация признает в течение оказания страховых услуг по договору страхования</a:t>
            </a:r>
          </a:p>
          <a:p>
            <a:r>
              <a:rPr lang="ru-RU" b="1" dirty="0" smtClean="0"/>
              <a:t>Период покрытия – период, в течение которого страховщик обеспечивает покрытие страховых событий. Этот  период включает покрытие, обеспечиваемое всеми премиями по связанным договорам страхования</a:t>
            </a:r>
            <a:endParaRPr lang="ru-RU" dirty="0"/>
          </a:p>
        </p:txBody>
      </p:sp>
    </p:spTree>
    <p:extLst>
      <p:ext uri="{BB962C8B-B14F-4D97-AF65-F5344CB8AC3E}">
        <p14:creationId xmlns:p14="http://schemas.microsoft.com/office/powerpoint/2010/main" val="19327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изменения в </a:t>
            </a:r>
            <a:r>
              <a:rPr lang="ru-RU" u="sng" dirty="0">
                <a:hlinkClick r:id="rId3"/>
              </a:rPr>
              <a:t>МСФО (IAS) 27</a:t>
            </a:r>
            <a:r>
              <a:rPr lang="ru-RU" dirty="0"/>
              <a:t> «Отдельная финансовая отчетность»</a:t>
            </a:r>
          </a:p>
        </p:txBody>
      </p:sp>
      <p:sp>
        <p:nvSpPr>
          <p:cNvPr id="3" name="Объект 2"/>
          <p:cNvSpPr>
            <a:spLocks noGrp="1"/>
          </p:cNvSpPr>
          <p:nvPr>
            <p:ph idx="1"/>
          </p:nvPr>
        </p:nvSpPr>
        <p:spPr/>
        <p:txBody>
          <a:bodyPr/>
          <a:lstStyle/>
          <a:p>
            <a:r>
              <a:rPr lang="ru-RU" sz="2000" dirty="0" smtClean="0"/>
              <a:t>Разрешено использовать </a:t>
            </a:r>
            <a:r>
              <a:rPr lang="ru-RU" sz="2000" dirty="0"/>
              <a:t>долевой метод для учета инвестиций в дочерние, совместные и зависимые компании</a:t>
            </a:r>
          </a:p>
        </p:txBody>
      </p:sp>
    </p:spTree>
    <p:extLst>
      <p:ext uri="{BB962C8B-B14F-4D97-AF65-F5344CB8AC3E}">
        <p14:creationId xmlns:p14="http://schemas.microsoft.com/office/powerpoint/2010/main" val="40820674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IFRS 4 </a:t>
            </a:r>
            <a:r>
              <a:rPr lang="ru-RU" dirty="0"/>
              <a:t>фаза 2 Определения ( приложение А)</a:t>
            </a:r>
          </a:p>
        </p:txBody>
      </p:sp>
      <p:sp>
        <p:nvSpPr>
          <p:cNvPr id="3" name="Объект 2"/>
          <p:cNvSpPr>
            <a:spLocks noGrp="1"/>
          </p:cNvSpPr>
          <p:nvPr>
            <p:ph idx="1"/>
          </p:nvPr>
        </p:nvSpPr>
        <p:spPr/>
        <p:txBody>
          <a:bodyPr>
            <a:normAutofit lnSpcReduction="10000"/>
          </a:bodyPr>
          <a:lstStyle/>
          <a:p>
            <a:r>
              <a:rPr lang="ru-RU" dirty="0" smtClean="0"/>
              <a:t>Финансовый риск – риск возможного изменения в будущем одного или нескольких особых процентных ставок, цен на финансовые инструменты, цен на товары, курсы валют, индексов цен или рейтингов, кредитных рейтингов или кредитных индексов  и  пр., возникающих в случаях, непосредственно не связанных с предметом договора </a:t>
            </a:r>
            <a:r>
              <a:rPr lang="ru-RU" dirty="0" err="1" smtClean="0"/>
              <a:t>страховования</a:t>
            </a:r>
            <a:endParaRPr lang="ru-RU" dirty="0" smtClean="0"/>
          </a:p>
          <a:p>
            <a:r>
              <a:rPr lang="ru-RU" dirty="0" smtClean="0"/>
              <a:t>Движение денежных потоков – явная, </a:t>
            </a:r>
            <a:r>
              <a:rPr lang="ru-RU" dirty="0" err="1" smtClean="0"/>
              <a:t>объективая</a:t>
            </a:r>
            <a:r>
              <a:rPr lang="ru-RU" dirty="0" smtClean="0"/>
              <a:t> и весьма вероятная оценка ( ожидаемая стоимость ) текущей стоимости будущих денежных потоков которая возникает при выполнении страховщиком договорам страхования, включая урегулирование рисков</a:t>
            </a:r>
          </a:p>
          <a:p>
            <a:r>
              <a:rPr lang="ru-RU" dirty="0" smtClean="0"/>
              <a:t>Инвестиционная </a:t>
            </a:r>
            <a:r>
              <a:rPr lang="ru-RU" dirty="0" err="1" smtClean="0"/>
              <a:t>состовляющая</a:t>
            </a:r>
            <a:r>
              <a:rPr lang="ru-RU" dirty="0" smtClean="0"/>
              <a:t> – суммы, которые должны быть оплачены страховщиком в рамках договора страхования в случае, если страховое событие не наступит</a:t>
            </a:r>
          </a:p>
          <a:p>
            <a:pPr marL="0" indent="0">
              <a:buNone/>
            </a:pPr>
            <a:endParaRPr lang="ru-RU" dirty="0"/>
          </a:p>
        </p:txBody>
      </p:sp>
    </p:spTree>
    <p:extLst>
      <p:ext uri="{BB962C8B-B14F-4D97-AF65-F5344CB8AC3E}">
        <p14:creationId xmlns:p14="http://schemas.microsoft.com/office/powerpoint/2010/main" val="2112838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IFRS 4 </a:t>
            </a:r>
            <a:r>
              <a:rPr lang="ru-RU" dirty="0"/>
              <a:t>фаза 2 Определения ( приложение А)</a:t>
            </a:r>
          </a:p>
        </p:txBody>
      </p:sp>
      <p:sp>
        <p:nvSpPr>
          <p:cNvPr id="3" name="Объект 2"/>
          <p:cNvSpPr>
            <a:spLocks noGrp="1"/>
          </p:cNvSpPr>
          <p:nvPr>
            <p:ph idx="1"/>
          </p:nvPr>
        </p:nvSpPr>
        <p:spPr/>
        <p:txBody>
          <a:bodyPr/>
          <a:lstStyle/>
          <a:p>
            <a:r>
              <a:rPr lang="ru-RU" dirty="0" smtClean="0"/>
              <a:t>Предварительные денежные потоки </a:t>
            </a:r>
            <a:r>
              <a:rPr lang="en-US" b="1" dirty="0"/>
              <a:t>pre-coverage </a:t>
            </a:r>
            <a:r>
              <a:rPr lang="en-US" b="1" dirty="0" smtClean="0"/>
              <a:t>cash</a:t>
            </a:r>
            <a:r>
              <a:rPr lang="ru-RU" b="1" dirty="0" smtClean="0"/>
              <a:t> </a:t>
            </a:r>
            <a:r>
              <a:rPr lang="en-US" b="1" dirty="0" smtClean="0"/>
              <a:t>flows</a:t>
            </a:r>
            <a:r>
              <a:rPr lang="ru-RU" b="1" dirty="0" smtClean="0"/>
              <a:t> (аванс страховых премий)  - денежные средства, оплаченные или полученные до момента признания договора страхования которые непосредственно связаны с аквизицией или исполнением передачи портфеля договоров страхования </a:t>
            </a:r>
          </a:p>
          <a:p>
            <a:r>
              <a:rPr lang="ru-RU" b="1" dirty="0" smtClean="0"/>
              <a:t>Урегулирование риска – компенсация, которую страховщик обязан оплатить вследствие принятия на себя бремени неопределенности относительно количества и времени оттока денежных средств , которые могут произойти вследствие исполнения договора страхования</a:t>
            </a:r>
            <a:endParaRPr lang="ru-RU" dirty="0"/>
          </a:p>
        </p:txBody>
      </p:sp>
    </p:spTree>
    <p:extLst>
      <p:ext uri="{BB962C8B-B14F-4D97-AF65-F5344CB8AC3E}">
        <p14:creationId xmlns:p14="http://schemas.microsoft.com/office/powerpoint/2010/main" val="726210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376975"/>
            <a:ext cx="8911687" cy="1280890"/>
          </a:xfrm>
        </p:spPr>
        <p:txBody>
          <a:bodyPr/>
          <a:lstStyle/>
          <a:p>
            <a:r>
              <a:rPr lang="en-US" dirty="0"/>
              <a:t>IFRS 4 </a:t>
            </a:r>
            <a:r>
              <a:rPr lang="ru-RU" dirty="0"/>
              <a:t>фаза </a:t>
            </a:r>
            <a:r>
              <a:rPr lang="ru-RU" dirty="0" smtClean="0"/>
              <a:t>2 п. 12 Признание договоров страхования</a:t>
            </a:r>
            <a:endParaRPr lang="ru-RU" dirty="0"/>
          </a:p>
        </p:txBody>
      </p:sp>
      <p:sp>
        <p:nvSpPr>
          <p:cNvPr id="3" name="Объект 2"/>
          <p:cNvSpPr>
            <a:spLocks noGrp="1"/>
          </p:cNvSpPr>
          <p:nvPr>
            <p:ph idx="1"/>
          </p:nvPr>
        </p:nvSpPr>
        <p:spPr/>
        <p:txBody>
          <a:bodyPr/>
          <a:lstStyle/>
          <a:p>
            <a:r>
              <a:rPr lang="ru-RU" dirty="0" smtClean="0"/>
              <a:t>Признание производится на самую раннюю из дат</a:t>
            </a:r>
          </a:p>
          <a:p>
            <a:r>
              <a:rPr lang="ru-RU" dirty="0" smtClean="0"/>
              <a:t>Начало периода покрытия </a:t>
            </a:r>
            <a:r>
              <a:rPr lang="en-US" b="1" i="1" dirty="0"/>
              <a:t>coverage </a:t>
            </a:r>
            <a:r>
              <a:rPr lang="en-US" b="1" i="1" dirty="0" smtClean="0"/>
              <a:t>period</a:t>
            </a:r>
            <a:endParaRPr lang="ru-RU" b="1" i="1" dirty="0" smtClean="0"/>
          </a:p>
          <a:p>
            <a:r>
              <a:rPr lang="ru-RU" b="1" i="1" dirty="0" smtClean="0"/>
              <a:t>Дата на которую возникает обязанность страхователя оплатить страховую премию</a:t>
            </a:r>
          </a:p>
          <a:p>
            <a:r>
              <a:rPr lang="ru-RU" b="1" i="1" dirty="0" smtClean="0"/>
              <a:t>Дата , когда страховой портфель согласно договора переходит к новому страховщику</a:t>
            </a:r>
          </a:p>
        </p:txBody>
      </p:sp>
    </p:spTree>
    <p:extLst>
      <p:ext uri="{BB962C8B-B14F-4D97-AF65-F5344CB8AC3E}">
        <p14:creationId xmlns:p14="http://schemas.microsoft.com/office/powerpoint/2010/main" val="20948024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2" y="401689"/>
            <a:ext cx="8911687" cy="1280890"/>
          </a:xfrm>
        </p:spPr>
        <p:txBody>
          <a:bodyPr/>
          <a:lstStyle/>
          <a:p>
            <a:r>
              <a:rPr lang="en-US" dirty="0"/>
              <a:t>IFRS 4 </a:t>
            </a:r>
            <a:r>
              <a:rPr lang="ru-RU" dirty="0"/>
              <a:t>фаза </a:t>
            </a:r>
            <a:r>
              <a:rPr lang="ru-RU" dirty="0" smtClean="0"/>
              <a:t>2 Оценка договорной сервисной маржи</a:t>
            </a:r>
            <a:endParaRPr lang="ru-RU" dirty="0"/>
          </a:p>
        </p:txBody>
      </p:sp>
      <p:sp>
        <p:nvSpPr>
          <p:cNvPr id="3" name="Объект 2"/>
          <p:cNvSpPr>
            <a:spLocks noGrp="1"/>
          </p:cNvSpPr>
          <p:nvPr>
            <p:ph idx="1"/>
          </p:nvPr>
        </p:nvSpPr>
        <p:spPr/>
        <p:txBody>
          <a:bodyPr/>
          <a:lstStyle/>
          <a:p>
            <a:r>
              <a:rPr lang="ru-RU" dirty="0" smtClean="0"/>
              <a:t>Денежные потоки на исполнение обязательства с учетом текущей стоимости денег ( на дисконтированной основе с обязательной оценкой рисковой составляющей</a:t>
            </a:r>
          </a:p>
          <a:p>
            <a:r>
              <a:rPr lang="ru-RU" dirty="0" smtClean="0"/>
              <a:t>Стоимость связанная с урегулированием ( заявленные убытки и заявленные, но не </a:t>
            </a:r>
            <a:r>
              <a:rPr lang="ru-RU" smtClean="0"/>
              <a:t>урегулированные убытки</a:t>
            </a:r>
            <a:endParaRPr lang="ru-RU" dirty="0"/>
          </a:p>
        </p:txBody>
      </p:sp>
    </p:spTree>
    <p:extLst>
      <p:ext uri="{BB962C8B-B14F-4D97-AF65-F5344CB8AC3E}">
        <p14:creationId xmlns:p14="http://schemas.microsoft.com/office/powerpoint/2010/main" val="403777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hlinkClick r:id="rId3"/>
              </a:rPr>
              <a:t>МСФО (IFRS) 9</a:t>
            </a:r>
            <a:r>
              <a:rPr lang="ru-RU" dirty="0"/>
              <a:t> «Финансовые инструменты</a:t>
            </a:r>
            <a:r>
              <a:rPr lang="ru-RU" dirty="0" smtClean="0"/>
              <a:t>» - окончательная версия</a:t>
            </a:r>
            <a:endParaRPr lang="ru-RU" dirty="0"/>
          </a:p>
        </p:txBody>
      </p:sp>
      <p:sp>
        <p:nvSpPr>
          <p:cNvPr id="3" name="Объект 2"/>
          <p:cNvSpPr>
            <a:spLocks noGrp="1"/>
          </p:cNvSpPr>
          <p:nvPr>
            <p:ph idx="1"/>
          </p:nvPr>
        </p:nvSpPr>
        <p:spPr/>
        <p:txBody>
          <a:bodyPr/>
          <a:lstStyle/>
          <a:p>
            <a:r>
              <a:rPr lang="ru-RU" b="1" dirty="0"/>
              <a:t>Классификация и </a:t>
            </a:r>
            <a:r>
              <a:rPr lang="ru-RU" b="1" dirty="0" smtClean="0"/>
              <a:t>оценка</a:t>
            </a:r>
          </a:p>
          <a:p>
            <a:r>
              <a:rPr lang="ru-RU" b="1" dirty="0"/>
              <a:t>Обесценение.</a:t>
            </a:r>
            <a:r>
              <a:rPr lang="ru-RU" dirty="0"/>
              <a:t> </a:t>
            </a:r>
            <a:endParaRPr lang="ru-RU" dirty="0" smtClean="0"/>
          </a:p>
          <a:p>
            <a:r>
              <a:rPr lang="ru-RU" b="1" dirty="0"/>
              <a:t>Учет хеджирования. </a:t>
            </a:r>
            <a:endParaRPr lang="ru-RU" b="1" dirty="0" smtClean="0"/>
          </a:p>
          <a:p>
            <a:r>
              <a:rPr lang="ru-RU" b="1" dirty="0"/>
              <a:t>Собственные кредитные риски</a:t>
            </a:r>
            <a:endParaRPr lang="ru-RU" dirty="0"/>
          </a:p>
        </p:txBody>
      </p:sp>
    </p:spTree>
    <p:extLst>
      <p:ext uri="{BB962C8B-B14F-4D97-AF65-F5344CB8AC3E}">
        <p14:creationId xmlns:p14="http://schemas.microsoft.com/office/powerpoint/2010/main" val="222202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2424" y="287225"/>
            <a:ext cx="8911687" cy="1509490"/>
          </a:xfrm>
        </p:spPr>
        <p:txBody>
          <a:bodyPr>
            <a:normAutofit fontScale="90000"/>
          </a:bodyPr>
          <a:lstStyle/>
          <a:p>
            <a:r>
              <a:rPr lang="ru-RU" b="1" dirty="0"/>
              <a:t>новый стандарт по выручке МСФО (IFRS) </a:t>
            </a:r>
            <a:r>
              <a:rPr lang="ru-RU" b="1" dirty="0" smtClean="0"/>
              <a:t>15 </a:t>
            </a:r>
            <a:r>
              <a:rPr lang="ru-RU" dirty="0"/>
              <a:t>«Выручка по договорам с клиентами»</a:t>
            </a:r>
          </a:p>
        </p:txBody>
      </p:sp>
      <p:sp>
        <p:nvSpPr>
          <p:cNvPr id="3" name="Объект 2"/>
          <p:cNvSpPr>
            <a:spLocks noGrp="1"/>
          </p:cNvSpPr>
          <p:nvPr>
            <p:ph idx="1"/>
          </p:nvPr>
        </p:nvSpPr>
        <p:spPr/>
        <p:txBody>
          <a:bodyPr/>
          <a:lstStyle/>
          <a:p>
            <a:r>
              <a:rPr lang="ru-RU" dirty="0"/>
              <a:t>Основной принцип нового стандарта заключается в том, что признание выручки отражает передачу товара или услуг потребителю в размере ожидаемой платы за данный товар или услугу. Кроме того, стандарт расширяет перечень раскрытий информации о выручке, уточняет некоторые понятия, которым ранее не уделялось внимание (например, выручка от оказания услуг и внесение изменений в договоры), а также усовершенствует руководство по учету многокомпонентных сделок.</a:t>
            </a:r>
          </a:p>
          <a:p>
            <a:endParaRPr lang="ru-RU" dirty="0"/>
          </a:p>
        </p:txBody>
      </p:sp>
    </p:spTree>
    <p:extLst>
      <p:ext uri="{BB962C8B-B14F-4D97-AF65-F5344CB8AC3E}">
        <p14:creationId xmlns:p14="http://schemas.microsoft.com/office/powerpoint/2010/main" val="1370785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новый стандарт по выручке МСФО (IFRS) 15 </a:t>
            </a:r>
            <a:r>
              <a:rPr lang="ru-RU" dirty="0"/>
              <a:t>«Выручка по договорам с клиентами»</a:t>
            </a:r>
          </a:p>
        </p:txBody>
      </p:sp>
      <p:sp>
        <p:nvSpPr>
          <p:cNvPr id="3" name="Объект 2"/>
          <p:cNvSpPr>
            <a:spLocks noGrp="1"/>
          </p:cNvSpPr>
          <p:nvPr>
            <p:ph idx="1"/>
          </p:nvPr>
        </p:nvSpPr>
        <p:spPr/>
        <p:txBody>
          <a:bodyPr>
            <a:normAutofit fontScale="85000" lnSpcReduction="20000"/>
          </a:bodyPr>
          <a:lstStyle/>
          <a:p>
            <a:pPr marL="0" indent="0" fontAlgn="base">
              <a:buNone/>
            </a:pPr>
            <a:r>
              <a:rPr lang="ru-RU" dirty="0" smtClean="0"/>
              <a:t>единая, </a:t>
            </a:r>
            <a:r>
              <a:rPr lang="ru-RU" dirty="0"/>
              <a:t>модель, которая будет применяться ко всем договорам с клиентами. Модель включает пять шагов:</a:t>
            </a:r>
          </a:p>
          <a:p>
            <a:pPr lvl="0" fontAlgn="base"/>
            <a:r>
              <a:rPr lang="ru-RU" dirty="0"/>
              <a:t>определение договора с заказчиком;</a:t>
            </a:r>
          </a:p>
          <a:p>
            <a:pPr lvl="0" fontAlgn="base"/>
            <a:r>
              <a:rPr lang="ru-RU" dirty="0"/>
              <a:t>определение обязательств по договору (обязательства к исполнению);</a:t>
            </a:r>
          </a:p>
          <a:p>
            <a:pPr lvl="0" fontAlgn="base"/>
            <a:r>
              <a:rPr lang="ru-RU" dirty="0"/>
              <a:t>определение цены сделки;</a:t>
            </a:r>
          </a:p>
          <a:p>
            <a:pPr lvl="0" fontAlgn="base"/>
            <a:r>
              <a:rPr lang="ru-RU" dirty="0"/>
              <a:t>распределение цены между обязательствами по договору;</a:t>
            </a:r>
          </a:p>
          <a:p>
            <a:pPr lvl="0" fontAlgn="base"/>
            <a:r>
              <a:rPr lang="ru-RU" dirty="0"/>
              <a:t>признание выручки при исполнении договорных обязательств (единовременно или в течение времени).</a:t>
            </a:r>
          </a:p>
          <a:p>
            <a:pPr fontAlgn="base"/>
            <a:r>
              <a:rPr lang="ru-RU" dirty="0"/>
              <a:t>В новом стандарте подробно расписано, когда доход следует признавать единовременно, а когда в течение периода.</a:t>
            </a:r>
          </a:p>
          <a:p>
            <a:pPr fontAlgn="base"/>
            <a:r>
              <a:rPr lang="ru-RU" i="1" dirty="0"/>
              <a:t>Стандарт также содержит руководство в отношении учета и отражения стоимости исполнения и получения договора, в том числе обстоятельства, при которых такие расходы должны капитализироваться. Затраты</a:t>
            </a:r>
            <a:r>
              <a:rPr lang="ru-RU" dirty="0"/>
              <a:t>, которые не отвечают критериям, должны учитываться по мере возникновения.</a:t>
            </a:r>
          </a:p>
          <a:p>
            <a:endParaRPr lang="ru-RU" dirty="0"/>
          </a:p>
        </p:txBody>
      </p:sp>
    </p:spTree>
    <p:extLst>
      <p:ext uri="{BB962C8B-B14F-4D97-AF65-F5344CB8AC3E}">
        <p14:creationId xmlns:p14="http://schemas.microsoft.com/office/powerpoint/2010/main" val="178307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Поправки в </a:t>
            </a:r>
            <a:r>
              <a:rPr lang="ru-RU" sz="2400" dirty="0"/>
              <a:t>МСФО (IFRS) 10 «Консолидированная финансовая отчетность» и МСФО (IAS) 28 «Инвестиции в ассоциированные и совместные предприятия».</a:t>
            </a:r>
          </a:p>
        </p:txBody>
      </p:sp>
      <p:sp>
        <p:nvSpPr>
          <p:cNvPr id="3" name="Объект 2"/>
          <p:cNvSpPr>
            <a:spLocks noGrp="1"/>
          </p:cNvSpPr>
          <p:nvPr>
            <p:ph idx="1"/>
          </p:nvPr>
        </p:nvSpPr>
        <p:spPr/>
        <p:txBody>
          <a:bodyPr/>
          <a:lstStyle/>
          <a:p>
            <a:r>
              <a:rPr lang="ru-RU" dirty="0"/>
              <a:t>освобождение от подготовки консолидированной финансовой </a:t>
            </a:r>
            <a:r>
              <a:rPr lang="ru-RU" dirty="0" smtClean="0"/>
              <a:t>отчетности</a:t>
            </a:r>
            <a:r>
              <a:rPr lang="ru-RU" dirty="0"/>
              <a:t> </a:t>
            </a:r>
            <a:r>
              <a:rPr lang="ru-RU" dirty="0" smtClean="0"/>
              <a:t>инвестиционных организаций</a:t>
            </a:r>
          </a:p>
          <a:p>
            <a:r>
              <a:rPr lang="ru-RU" dirty="0" smtClean="0">
                <a:solidFill>
                  <a:schemeClr val="tx1"/>
                </a:solidFill>
              </a:rPr>
              <a:t>Освобождение в случае предоставления </a:t>
            </a:r>
            <a:r>
              <a:rPr lang="ru-RU" dirty="0">
                <a:solidFill>
                  <a:schemeClr val="tx1"/>
                </a:solidFill>
              </a:rPr>
              <a:t>дочерним обществом услуг, которые относятся к инвестиционной деятельности материнской компании</a:t>
            </a:r>
            <a:endParaRPr lang="ru-RU" dirty="0" smtClean="0"/>
          </a:p>
          <a:p>
            <a:r>
              <a:rPr lang="ru-RU" dirty="0" smtClean="0"/>
              <a:t>те </a:t>
            </a:r>
            <a:r>
              <a:rPr lang="ru-RU" dirty="0"/>
              <a:t>фонды, которые подпадут под действие этих изменений, будут оценивать по справедливой стоимости все свои инвестиции, в том числе контролируемые</a:t>
            </a:r>
            <a:r>
              <a:rPr lang="ru-RU" dirty="0" smtClean="0"/>
              <a:t>. </a:t>
            </a:r>
          </a:p>
          <a:p>
            <a:r>
              <a:rPr lang="ru-RU" dirty="0"/>
              <a:t>применение </a:t>
            </a:r>
            <a:r>
              <a:rPr lang="ru-RU" dirty="0" err="1"/>
              <a:t>неинвестиционной</a:t>
            </a:r>
            <a:r>
              <a:rPr lang="ru-RU" dirty="0"/>
              <a:t> компанией метода долевого участия. </a:t>
            </a:r>
          </a:p>
        </p:txBody>
      </p:sp>
    </p:spTree>
    <p:extLst>
      <p:ext uri="{BB962C8B-B14F-4D97-AF65-F5344CB8AC3E}">
        <p14:creationId xmlns:p14="http://schemas.microsoft.com/office/powerpoint/2010/main" val="2144744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Поправки </a:t>
            </a:r>
            <a:r>
              <a:rPr lang="ru-RU" b="1" dirty="0"/>
              <a:t>к МСФО (IAS) 16 и МСФО (IAS) 38 в отношении амортизации</a:t>
            </a:r>
            <a:r>
              <a:rPr lang="ru-RU" dirty="0"/>
              <a:t/>
            </a:r>
            <a:br>
              <a:rPr lang="ru-RU" dirty="0"/>
            </a:br>
            <a:endParaRPr lang="ru-RU" dirty="0"/>
          </a:p>
        </p:txBody>
      </p:sp>
      <p:sp>
        <p:nvSpPr>
          <p:cNvPr id="3" name="Объект 2"/>
          <p:cNvSpPr>
            <a:spLocks noGrp="1"/>
          </p:cNvSpPr>
          <p:nvPr>
            <p:ph idx="1"/>
          </p:nvPr>
        </p:nvSpPr>
        <p:spPr/>
        <p:txBody>
          <a:bodyPr/>
          <a:lstStyle/>
          <a:p>
            <a:r>
              <a:rPr lang="ru-RU" dirty="0"/>
              <a:t>метод начисления амортизации на основе выручки, получаемой в результате деятельности с использованием актива, является </a:t>
            </a:r>
            <a:r>
              <a:rPr lang="ru-RU" dirty="0" smtClean="0"/>
              <a:t>неприемлемым</a:t>
            </a:r>
          </a:p>
          <a:p>
            <a:r>
              <a:rPr lang="ru-RU" dirty="0"/>
              <a:t>снижение ожидаемых будущих цен продажи может свидетельствовать о более высоком показателе потребления будущих экономических выгод, заключенных в активе</a:t>
            </a:r>
          </a:p>
        </p:txBody>
      </p:sp>
    </p:spTree>
    <p:extLst>
      <p:ext uri="{BB962C8B-B14F-4D97-AF65-F5344CB8AC3E}">
        <p14:creationId xmlns:p14="http://schemas.microsoft.com/office/powerpoint/2010/main" val="43670475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1863</TotalTime>
  <Words>5003</Words>
  <Application>Microsoft Office PowerPoint</Application>
  <PresentationFormat>Широкоэкранный</PresentationFormat>
  <Paragraphs>400</Paragraphs>
  <Slides>43</Slides>
  <Notes>16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43</vt:i4>
      </vt:variant>
    </vt:vector>
  </HeadingPairs>
  <TitlesOfParts>
    <vt:vector size="49" baseType="lpstr">
      <vt:lpstr>Arial</vt:lpstr>
      <vt:lpstr>Calibri</vt:lpstr>
      <vt:lpstr>Century Gothic</vt:lpstr>
      <vt:lpstr>Wingdings</vt:lpstr>
      <vt:lpstr>Wingdings 3</vt:lpstr>
      <vt:lpstr>Легкий дым</vt:lpstr>
      <vt:lpstr>МСФО проблемы и перспективы</vt:lpstr>
      <vt:lpstr>Новое в МСФО в 2014 году</vt:lpstr>
      <vt:lpstr>Проект изменений к МСФО (IAS) 12 «Налоги на прибыль»</vt:lpstr>
      <vt:lpstr>изменения в МСФО (IAS) 27 «Отдельная финансовая отчетность»</vt:lpstr>
      <vt:lpstr>МСФО (IFRS) 9 «Финансовые инструменты» - окончательная версия</vt:lpstr>
      <vt:lpstr>новый стандарт по выручке МСФО (IFRS) 15 «Выручка по договорам с клиентами»</vt:lpstr>
      <vt:lpstr>новый стандарт по выручке МСФО (IFRS) 15 «Выручка по договорам с клиентами»</vt:lpstr>
      <vt:lpstr>Поправки в МСФО (IFRS) 10 «Консолидированная финансовая отчетность» и МСФО (IAS) 28 «Инвестиции в ассоциированные и совместные предприятия».</vt:lpstr>
      <vt:lpstr>Поправки к МСФО (IAS) 16 и МСФО (IAS) 38 в отношении амортизации </vt:lpstr>
      <vt:lpstr>Поправки к МСФО (IFRS) 11 «Совместная деятельность»</vt:lpstr>
      <vt:lpstr>МСФО (IAS) 32 «Финансовые инструменты: представление информации» и МСФО (IFRS) 7 «Финансовые инструменты: раскрытие информации»</vt:lpstr>
      <vt:lpstr>раскрытия информации в соответствии с требованиями МСФО (IAS) 36 «Обесценение активов</vt:lpstr>
      <vt:lpstr>«Учет государственных сборов по КРМФО (IFRIC) 21»</vt:lpstr>
      <vt:lpstr>Основные принципы  и различия в учете</vt:lpstr>
      <vt:lpstr>МСФО как организация http://www.ifrs.org</vt:lpstr>
      <vt:lpstr>Этапы принятия стандарта по Договорам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с Международными стандартами финансовой отчетности"</vt:lpstr>
      <vt:lpstr>Методические рекомендации по составлению страховыми организациями консолидированной финансовой отчетности в соответствии с Международными стандартами финансовой отчетности"</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Проверка адекватности страховых обязательств</vt:lpstr>
      <vt:lpstr>Возможные трансформационные корректировки (  начало)</vt:lpstr>
      <vt:lpstr>Возможные трансформационные корректировки (окончание)</vt:lpstr>
      <vt:lpstr>Пересчет статей капитала </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Информационное письмо ФСФР России от 21.03.2013 N 13-ДП-12/9549 "О Методических рекомендациях по составлению страховыми организациями консолидированной финансовой отчетности за 2012 год в соответствии МСФО" МСФО (IFRS) 4 "Договоры страхования"</vt:lpstr>
      <vt:lpstr>Проверка адекватности страховых обязательств</vt:lpstr>
      <vt:lpstr>Возможные трансформационные корректировки (  начало)</vt:lpstr>
      <vt:lpstr>Возможные трансформационные корректировки (окончание)</vt:lpstr>
      <vt:lpstr>Пересчет статей капитала </vt:lpstr>
      <vt:lpstr>Резерв под обесценение страховой задолженности</vt:lpstr>
      <vt:lpstr>Резерв под обесценение страховой задолженности</vt:lpstr>
      <vt:lpstr>IFRS 4 фаза 2 Определения ( приложение А)</vt:lpstr>
      <vt:lpstr>IFRS 4 фаза 2 Определения ( приложение А)</vt:lpstr>
      <vt:lpstr>IFRS 4 фаза 2 Определения ( приложение А)</vt:lpstr>
      <vt:lpstr>IFRS 4 фаза 2 п. 12 Признание договоров страхования</vt:lpstr>
      <vt:lpstr>IFRS 4 фаза 2 Оценка договорной сервисной маржи</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МСФО проблемы и перспективы</dc:title>
  <dc:creator>RePack by Diakov</dc:creator>
  <cp:lastModifiedBy>RePack by Diakov</cp:lastModifiedBy>
  <cp:revision>26</cp:revision>
  <dcterms:created xsi:type="dcterms:W3CDTF">2014-09-18T13:22:49Z</dcterms:created>
  <dcterms:modified xsi:type="dcterms:W3CDTF">2014-09-19T21:13:40Z</dcterms:modified>
</cp:coreProperties>
</file>